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sldIdLst>
    <p:sldId id="256" r:id="rId2"/>
    <p:sldId id="29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96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</p:sldIdLst>
  <p:sldSz cx="12192000" cy="6858000"/>
  <p:notesSz cx="6858000" cy="12192000"/>
  <p:defaultTextStyle>
    <a:def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000000"/>
        </a:solidFill>
      </a:defRPr>
    </a:defPPr>
    <a:lvl1pPr marL="0" marR="0" indent="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323332"/>
        </a:solidFill>
        <a:latin typeface="+mj-lt"/>
        <a:ea typeface="+mj-ea"/>
        <a:cs typeface="+mj-cs"/>
      </a:defRPr>
    </a:lvl1pPr>
    <a:lvl2pPr marL="0" marR="0" indent="45720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323332"/>
        </a:solidFill>
        <a:latin typeface="+mj-lt"/>
        <a:ea typeface="+mj-ea"/>
        <a:cs typeface="+mj-cs"/>
      </a:defRPr>
    </a:lvl2pPr>
    <a:lvl3pPr marL="0" marR="0" indent="91440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323332"/>
        </a:solidFill>
        <a:latin typeface="+mj-lt"/>
        <a:ea typeface="+mj-ea"/>
        <a:cs typeface="+mj-cs"/>
      </a:defRPr>
    </a:lvl3pPr>
    <a:lvl4pPr marL="0" marR="0" indent="137160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323332"/>
        </a:solidFill>
        <a:latin typeface="+mj-lt"/>
        <a:ea typeface="+mj-ea"/>
        <a:cs typeface="+mj-cs"/>
      </a:defRPr>
    </a:lvl4pPr>
    <a:lvl5pPr marL="0" marR="0" indent="182880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323332"/>
        </a:solidFill>
        <a:latin typeface="+mj-lt"/>
        <a:ea typeface="+mj-ea"/>
        <a:cs typeface="+mj-cs"/>
      </a:defRPr>
    </a:lvl5pPr>
    <a:lvl6pPr marL="0" marR="0" indent="228600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323332"/>
        </a:solidFill>
        <a:latin typeface="+mj-lt"/>
        <a:ea typeface="+mj-ea"/>
        <a:cs typeface="+mj-cs"/>
      </a:defRPr>
    </a:lvl6pPr>
    <a:lvl7pPr marL="0" marR="0" indent="274320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323332"/>
        </a:solidFill>
        <a:latin typeface="+mj-lt"/>
        <a:ea typeface="+mj-ea"/>
        <a:cs typeface="+mj-cs"/>
      </a:defRPr>
    </a:lvl7pPr>
    <a:lvl8pPr marL="0" marR="0" indent="320040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323332"/>
        </a:solidFill>
        <a:latin typeface="+mj-lt"/>
        <a:ea typeface="+mj-ea"/>
        <a:cs typeface="+mj-cs"/>
      </a:defRPr>
    </a:lvl8pPr>
    <a:lvl9pPr marL="0" marR="0" indent="3657600" algn="l" defTabSz="91440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sz="1800" b="0" i="0" u="none" strike="noStrike" cap="none" spc="0">
        <a:ln>
          <a:noFill/>
        </a:ln>
        <a:solidFill>
          <a:srgbClr val="323332"/>
        </a:solidFill>
        <a:latin typeface="+mj-lt"/>
        <a:ea typeface="+mj-ea"/>
        <a:cs typeface="+mj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93979" autoAdjust="0"/>
  </p:normalViewPr>
  <p:slideViewPr>
    <p:cSldViewPr>
      <p:cViewPr>
        <p:scale>
          <a:sx n="75" d="100"/>
          <a:sy n="75" d="100"/>
        </p:scale>
        <p:origin x="-952" y="-2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 bwMode="auto"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Текст 2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0000"/>
                </a:solidFill>
                <a:latin typeface="Proxima Nova Regular"/>
              </a:defRPr>
            </a:lvl1pPr>
            <a:lvl2pPr>
              <a:defRPr sz="1800">
                <a:latin typeface="Proxima Nova Light"/>
              </a:defRPr>
            </a:lvl2pPr>
            <a:lvl3pPr>
              <a:defRPr sz="1800">
                <a:latin typeface="Proxima Nova Light"/>
              </a:defRPr>
            </a:lvl3pPr>
            <a:lvl4pPr>
              <a:defRPr sz="1800">
                <a:latin typeface="Proxima Nova Light"/>
              </a:defRPr>
            </a:lvl4pPr>
            <a:lvl5pPr>
              <a:defRPr sz="1800">
                <a:latin typeface="Proxima Nova Light"/>
              </a:defRPr>
            </a:lvl5pPr>
          </a:lstStyle>
          <a:p>
            <a:pPr lvl="0">
              <a:defRPr/>
            </a:pPr>
            <a:r>
              <a:rPr lang="ru-RU"/>
              <a:t>Имя Фамилия</a:t>
            </a:r>
            <a:r>
              <a:rPr lang="en-US"/>
              <a:t> </a:t>
            </a:r>
            <a:r>
              <a:rPr lang="ru-RU"/>
              <a:t>преподавателя</a:t>
            </a:r>
            <a:endParaRPr/>
          </a:p>
        </p:txBody>
      </p:sp>
      <p:sp>
        <p:nvSpPr>
          <p:cNvPr id="6" name="Текст 1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651826" y="3366228"/>
            <a:ext cx="5800674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rgbClr val="000000"/>
                </a:solidFill>
                <a:latin typeface="Proxima Nova Bold"/>
              </a:defRPr>
            </a:lvl1pPr>
          </a:lstStyle>
          <a:p>
            <a:pPr lvl="0">
              <a:defRPr/>
            </a:pPr>
            <a:r>
              <a:rPr lang="ru-RU"/>
              <a:t>Название</a:t>
            </a:r>
            <a:br>
              <a:rPr lang="ru-RU"/>
            </a:br>
            <a:r>
              <a:rPr lang="ru-RU"/>
              <a:t>дисциплины</a:t>
            </a:r>
            <a:endParaRPr/>
          </a:p>
        </p:txBody>
      </p:sp>
      <p:pic>
        <p:nvPicPr>
          <p:cNvPr id="7" name="Рисунок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651826" y="2497249"/>
            <a:ext cx="2565332" cy="301298"/>
          </a:xfrm>
          <a:prstGeom prst="rect">
            <a:avLst/>
          </a:prstGeom>
        </p:spPr>
      </p:pic>
      <p:grpSp>
        <p:nvGrpSpPr>
          <p:cNvPr id="8" name="Группа 45"/>
          <p:cNvGrpSpPr/>
          <p:nvPr userDrawn="1"/>
        </p:nvGrpSpPr>
        <p:grpSpPr bwMode="auto">
          <a:xfrm rot="5400000">
            <a:off x="5183376" y="7380107"/>
            <a:ext cx="947871" cy="1802676"/>
            <a:chOff x="-20055" y="0"/>
            <a:chExt cx="947871" cy="1802676"/>
          </a:xfrm>
        </p:grpSpPr>
        <p:grpSp>
          <p:nvGrpSpPr>
            <p:cNvPr id="9" name="Группа 28"/>
            <p:cNvGrpSpPr/>
            <p:nvPr userDrawn="1"/>
          </p:nvGrpSpPr>
          <p:grpSpPr bwMode="auto"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10" name="Прямая соединительная линия 8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1" name="Прямая соединительная линия 15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2" name="Прямая соединительная линия 16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3" name="Прямая соединительная линия 18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4" name="Прямая соединительная линия 20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5" name="Прямая соединительная линия 23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  <p:grpSp>
          <p:nvGrpSpPr>
            <p:cNvPr id="16" name="Группа 31"/>
            <p:cNvGrpSpPr/>
            <p:nvPr userDrawn="1"/>
          </p:nvGrpSpPr>
          <p:grpSpPr bwMode="auto"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7" name="Прямая соединительная линия 32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8" name="Прямая соединительная линия 33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9" name="Прямая соединительная линия 34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20" name="Прямая соединительная линия 35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21" name="Прямая соединительная линия 36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22" name="Прямая соединительная линия 37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</p:grpSp>
      <p:pic>
        <p:nvPicPr>
          <p:cNvPr id="23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6602729" y="1568834"/>
            <a:ext cx="5589271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Слайд №2.2 Разворот сле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15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982568" y="1978550"/>
            <a:ext cx="9726296" cy="3744781"/>
          </a:xfrm>
          <a:prstGeom prst="rect">
            <a:avLst/>
          </a:prstGeo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2000">
                <a:latin typeface="Proxima Nova Ligh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Текст</a:t>
            </a:r>
            <a:endParaRPr lang="ru-RU">
              <a:latin typeface="Proxima Nova Regular"/>
              <a:ea typeface="Proxima Nova Regular"/>
              <a:cs typeface="Proxima Nova Regular"/>
            </a:endParaRPr>
          </a:p>
        </p:txBody>
      </p:sp>
      <p:sp>
        <p:nvSpPr>
          <p:cNvPr id="5" name="Текст 2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82569" y="788619"/>
            <a:ext cx="9726295" cy="8239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>
                <a:solidFill>
                  <a:srgbClr val="000000"/>
                </a:solidFill>
                <a:latin typeface="Proxima Nova Bold"/>
              </a:defRPr>
            </a:lvl1pPr>
          </a:lstStyle>
          <a:p>
            <a:pPr marL="0" lvl="0" indent="0"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6" name="Прямая соединительная линия 18"/>
          <p:cNvSpPr/>
          <p:nvPr userDrawn="1"/>
        </p:nvSpPr>
        <p:spPr bwMode="auto"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/>
            </a:pPr>
            <a:endParaRPr/>
          </a:p>
        </p:txBody>
      </p:sp>
      <p:pic>
        <p:nvPicPr>
          <p:cNvPr id="7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 bwMode="auto">
          <a:xfrm>
            <a:off x="-181461" y="161253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 bwMode="auto"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>
                <a:solidFill>
                  <a:srgbClr val="F5F6F6"/>
                </a:solidFill>
                <a:latin typeface="Proxima Nova Bold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Слайд №2.2 Разворот слева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94677" y="3062982"/>
            <a:ext cx="4274127" cy="10800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>
                <a:solidFill>
                  <a:srgbClr val="000000"/>
                </a:solidFill>
                <a:latin typeface="Proxima Nova Bold"/>
              </a:defRPr>
            </a:lvl1pPr>
          </a:lstStyle>
          <a:p>
            <a:pPr marL="0" lvl="0" indent="0">
              <a:buNone/>
              <a:defRPr/>
            </a:pPr>
            <a:r>
              <a:rPr lang="ru-RU"/>
              <a:t>Напоминание оставить отзыв</a:t>
            </a:r>
            <a:endParaRPr/>
          </a:p>
        </p:txBody>
      </p:sp>
      <p:sp>
        <p:nvSpPr>
          <p:cNvPr id="5" name="Прямая соединительная линия 18"/>
          <p:cNvSpPr/>
          <p:nvPr userDrawn="1"/>
        </p:nvSpPr>
        <p:spPr bwMode="auto">
          <a:xfrm>
            <a:off x="994677" y="259910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/>
            </a:pPr>
            <a:endParaRPr/>
          </a:p>
        </p:txBody>
      </p:sp>
      <p:pic>
        <p:nvPicPr>
          <p:cNvPr id="6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45143" t="5844" r="38530" b="77678"/>
          <a:stretch/>
        </p:blipFill>
        <p:spPr bwMode="auto">
          <a:xfrm rot="5400000">
            <a:off x="10672896" y="5338895"/>
            <a:ext cx="1519104" cy="151910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Номер слайда 4"/>
          <p:cNvSpPr>
            <a:spLocks noGrp="1"/>
          </p:cNvSpPr>
          <p:nvPr>
            <p:ph type="sldNum" sz="quarter" idx="4"/>
          </p:nvPr>
        </p:nvSpPr>
        <p:spPr bwMode="auto"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>
                <a:solidFill>
                  <a:srgbClr val="F5F6F6"/>
                </a:solidFill>
                <a:latin typeface="Proxima Nova Bold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‹#›</a:t>
            </a:fld>
            <a:endParaRPr lang="ru-RU"/>
          </a:p>
        </p:txBody>
      </p:sp>
      <p:pic>
        <p:nvPicPr>
          <p:cNvPr id="8" name="Picture 5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215858" y="1126409"/>
            <a:ext cx="6837007" cy="59394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6330050" y="1034349"/>
            <a:ext cx="7703507" cy="6858000"/>
          </a:xfrm>
          <a:prstGeom prst="rect">
            <a:avLst/>
          </a:prstGeom>
        </p:spPr>
      </p:pic>
      <p:pic>
        <p:nvPicPr>
          <p:cNvPr id="5" name="Рисунок 720" descr="Рисунок 720"/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 bwMode="auto">
          <a:xfrm rot="10800000">
            <a:off x="-280867" y="3102803"/>
            <a:ext cx="921952" cy="436528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Группа 45"/>
          <p:cNvGrpSpPr/>
          <p:nvPr userDrawn="1"/>
        </p:nvGrpSpPr>
        <p:grpSpPr bwMode="auto">
          <a:xfrm rot="5400000">
            <a:off x="5183376" y="7380107"/>
            <a:ext cx="947871" cy="1802676"/>
            <a:chOff x="-20055" y="0"/>
            <a:chExt cx="947871" cy="1802676"/>
          </a:xfrm>
        </p:grpSpPr>
        <p:grpSp>
          <p:nvGrpSpPr>
            <p:cNvPr id="7" name="Группа 28"/>
            <p:cNvGrpSpPr/>
            <p:nvPr userDrawn="1"/>
          </p:nvGrpSpPr>
          <p:grpSpPr bwMode="auto"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8" name="Прямая соединительная линия 8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9" name="Прямая соединительная линия 15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0" name="Прямая соединительная линия 16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1" name="Прямая соединительная линия 18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2" name="Прямая соединительная линия 20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3" name="Прямая соединительная линия 23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  <p:grpSp>
          <p:nvGrpSpPr>
            <p:cNvPr id="14" name="Группа 31"/>
            <p:cNvGrpSpPr/>
            <p:nvPr userDrawn="1"/>
          </p:nvGrpSpPr>
          <p:grpSpPr bwMode="auto"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5" name="Прямая соединительная линия 32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6" name="Прямая соединительная линия 33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7" name="Прямая соединительная линия 34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8" name="Прямая соединительная линия 35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9" name="Прямая соединительная линия 36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20" name="Прямая соединительная линия 37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</p:grpSp>
      <p:sp>
        <p:nvSpPr>
          <p:cNvPr id="21" name="TextBox 1"/>
          <p:cNvSpPr>
            <a:spLocks noAdjustHandles="1"/>
          </p:cNvSpPr>
          <p:nvPr userDrawn="1"/>
        </p:nvSpPr>
        <p:spPr bwMode="auto">
          <a:xfrm>
            <a:off x="817872" y="2922101"/>
            <a:ext cx="4473661" cy="757680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/>
                <a:ea typeface="Proxima Nova Regular"/>
                <a:cs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3pPr>
            <a:lvl4pPr marL="1727199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9pPr>
          </a:lstStyle>
          <a:p>
            <a:pPr lvl="0">
              <a:defRPr/>
            </a:pPr>
            <a:r>
              <a:rPr lang="ru-RU" sz="5400"/>
              <a:t>СПАСИБО</a:t>
            </a:r>
            <a:endParaRPr/>
          </a:p>
        </p:txBody>
      </p:sp>
      <p:sp>
        <p:nvSpPr>
          <p:cNvPr id="22" name="TextBox 21"/>
          <p:cNvSpPr>
            <a:spLocks noAdjustHandles="1"/>
          </p:cNvSpPr>
          <p:nvPr userDrawn="1"/>
        </p:nvSpPr>
        <p:spPr bwMode="auto">
          <a:xfrm>
            <a:off x="830483" y="3685902"/>
            <a:ext cx="5984655" cy="1769274"/>
          </a:xfrm>
          <a:prstGeom prst="rect">
            <a:avLst/>
          </a:prstGeom>
        </p:spPr>
        <p:txBody>
          <a:bodyPr/>
          <a:lstStyle>
            <a:lvl1pPr lvl="0">
              <a:spcBef>
                <a:spcPts val="1000"/>
              </a:spcBef>
              <a:buSzPct val="100000"/>
              <a:buFont typeface="Arial"/>
              <a:defRPr sz="4400">
                <a:solidFill>
                  <a:srgbClr val="000000"/>
                </a:solidFill>
                <a:latin typeface="Proxima Nova Bold"/>
                <a:ea typeface="Proxima Nova Regular"/>
                <a:cs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3pPr>
            <a:lvl4pPr marL="1727199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9pPr>
          </a:lstStyle>
          <a:p>
            <a:pPr lvl="0">
              <a:defRPr/>
            </a:pPr>
            <a:r>
              <a:rPr lang="ru-RU" sz="5400"/>
              <a:t>ЗА ВНИМАНИЕ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Слайд №1.1 Стандарт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 bwMode="auto">
          <a:xfrm>
            <a:off x="6428933" y="0"/>
            <a:ext cx="5763067" cy="6856326"/>
          </a:xfrm>
          <a:prstGeom prst="rect">
            <a:avLst/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32333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Прямая соединительная линия 18"/>
          <p:cNvSpPr/>
          <p:nvPr userDrawn="1"/>
        </p:nvSpPr>
        <p:spPr bwMode="auto">
          <a:xfrm>
            <a:off x="982569" y="2687596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6" name="Текст 2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82569" y="3151476"/>
            <a:ext cx="4150540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/>
              </a:defRPr>
            </a:lvl1pPr>
          </a:lstStyle>
          <a:p>
            <a:pPr lvl="0">
              <a:defRPr/>
            </a:pPr>
            <a:r>
              <a:rPr lang="ru-RU"/>
              <a:t>Название домашнего задания</a:t>
            </a:r>
            <a:endParaRPr/>
          </a:p>
        </p:txBody>
      </p:sp>
      <p:pic>
        <p:nvPicPr>
          <p:cNvPr id="7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 bwMode="auto">
          <a:xfrm rot="5400000">
            <a:off x="0" y="0"/>
            <a:ext cx="872836" cy="872836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Текст 23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7052579" y="1967597"/>
            <a:ext cx="1721566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/>
              </a:defRPr>
            </a:lvl1pPr>
          </a:lstStyle>
          <a:p>
            <a:pPr lvl="0">
              <a:defRPr/>
            </a:pPr>
            <a:r>
              <a:rPr lang="ru-RU"/>
              <a:t>Баллов </a:t>
            </a:r>
            <a:br>
              <a:rPr lang="ru-RU"/>
            </a:br>
            <a:r>
              <a:rPr lang="ru-RU"/>
              <a:t>за задание</a:t>
            </a:r>
            <a:endParaRPr/>
          </a:p>
        </p:txBody>
      </p:sp>
      <p:sp>
        <p:nvSpPr>
          <p:cNvPr id="9" name="Текст 2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086072" y="2944594"/>
            <a:ext cx="4439940" cy="5428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Proxima Nova Bold"/>
              </a:defRPr>
            </a:lvl1pPr>
          </a:lstStyle>
          <a:p>
            <a:pPr lvl="0">
              <a:defRPr/>
            </a:pPr>
            <a:r>
              <a:rPr lang="ru-RU"/>
              <a:t>Полезная литература в помощь</a:t>
            </a:r>
            <a:endParaRPr/>
          </a:p>
        </p:txBody>
      </p:sp>
      <p:sp>
        <p:nvSpPr>
          <p:cNvPr id="10" name="Text Placeholder 2"/>
          <p:cNvSpPr>
            <a:spLocks noAdjustHandles="1"/>
          </p:cNvSpPr>
          <p:nvPr userDrawn="1"/>
        </p:nvSpPr>
        <p:spPr bwMode="auto">
          <a:xfrm>
            <a:off x="7052578" y="1201712"/>
            <a:ext cx="1382355" cy="1263805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3200">
                <a:solidFill>
                  <a:srgbClr val="000000"/>
                </a:solidFill>
                <a:latin typeface="Proxima Nova Bold"/>
                <a:ea typeface="Proxima Nova Regular"/>
                <a:cs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3pPr>
            <a:lvl4pPr marL="1727199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9pPr>
          </a:lstStyle>
          <a:p>
            <a:pPr lvl="0">
              <a:defRPr/>
            </a:pPr>
            <a:r>
              <a:rPr lang="ru-RU" sz="4800">
                <a:solidFill>
                  <a:schemeClr val="bg1"/>
                </a:solidFill>
              </a:rPr>
              <a:t>65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11" name="Текст 23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059449" y="1967597"/>
            <a:ext cx="2466563" cy="72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Proxima Nova Regular"/>
              </a:defRPr>
            </a:lvl1pPr>
          </a:lstStyle>
          <a:p>
            <a:pPr lvl="0">
              <a:defRPr/>
            </a:pPr>
            <a:r>
              <a:rPr lang="ru-RU"/>
              <a:t>Срок сдачи</a:t>
            </a:r>
            <a:endParaRPr/>
          </a:p>
        </p:txBody>
      </p:sp>
      <p:sp>
        <p:nvSpPr>
          <p:cNvPr id="12" name="Text Placeholder 2"/>
          <p:cNvSpPr>
            <a:spLocks noAdjustHandles="1"/>
          </p:cNvSpPr>
          <p:nvPr userDrawn="1"/>
        </p:nvSpPr>
        <p:spPr bwMode="auto">
          <a:xfrm>
            <a:off x="9039462" y="1201712"/>
            <a:ext cx="2615636" cy="1263805"/>
          </a:xfrm>
          <a:prstGeom prst="rect">
            <a:avLst/>
          </a:prstGeom>
        </p:spPr>
        <p:txBody>
          <a:bodyPr>
            <a:normAutofit/>
          </a:bodyPr>
          <a:lstStyle>
            <a:lvl1pPr lvl="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defRPr sz="3200">
                <a:solidFill>
                  <a:srgbClr val="000000"/>
                </a:solidFill>
                <a:latin typeface="Proxima Nova Bold"/>
                <a:ea typeface="Proxima Nova Regular"/>
                <a:cs typeface="Proxima Nova Regular"/>
              </a:defRPr>
            </a:lvl1pPr>
            <a:lvl2pPr marL="723900" indent="-2667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2pPr>
            <a:lvl3pPr marL="1234439" indent="-320039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3pPr>
            <a:lvl4pPr marL="1727199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4pPr>
            <a:lvl5pPr marL="21844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5pPr>
            <a:lvl6pPr marL="26416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6pPr>
            <a:lvl7pPr marL="30988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7pPr>
            <a:lvl8pPr marL="35560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8pPr>
            <a:lvl9pPr marL="4013200" indent="-355600"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Char char="•"/>
              <a:defRPr sz="2800">
                <a:latin typeface="Proxima Nova Regular"/>
                <a:ea typeface="Proxima Nova Regular"/>
                <a:cs typeface="Proxima Nova Regular"/>
              </a:defRPr>
            </a:lvl9pPr>
          </a:lstStyle>
          <a:p>
            <a:pPr lvl="0">
              <a:defRPr/>
            </a:pPr>
            <a:r>
              <a:rPr lang="ru-RU" sz="4800">
                <a:solidFill>
                  <a:schemeClr val="bg1"/>
                </a:solidFill>
              </a:rPr>
              <a:t>09.11.20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13" name="Текст 23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7052578" y="3704253"/>
            <a:ext cx="4602519" cy="190015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buFont typeface="Wingdings"/>
              <a:buChar char="§"/>
              <a:defRPr sz="1800">
                <a:solidFill>
                  <a:schemeClr val="bg1"/>
                </a:solidFill>
                <a:latin typeface="Proxima Nova Regular"/>
              </a:defRPr>
            </a:lvl1pPr>
          </a:lstStyle>
          <a:p>
            <a:pPr lvl="0">
              <a:defRPr/>
            </a:pPr>
            <a:r>
              <a:rPr lang="ru-RU"/>
              <a:t>Список литературы</a:t>
            </a:r>
            <a:endParaRPr/>
          </a:p>
        </p:txBody>
      </p:sp>
      <p:sp>
        <p:nvSpPr>
          <p:cNvPr id="14" name="Прямоугольник: усеченные верхние углы 1"/>
          <p:cNvSpPr/>
          <p:nvPr userDrawn="1"/>
        </p:nvSpPr>
        <p:spPr bwMode="auto">
          <a:xfrm>
            <a:off x="982568" y="4884407"/>
            <a:ext cx="4150539" cy="468000"/>
          </a:xfrm>
          <a:prstGeom prst="snip2SameRect">
            <a:avLst>
              <a:gd name="adj1" fmla="val 18846"/>
              <a:gd name="adj2" fmla="val 19946"/>
            </a:avLst>
          </a:prstGeom>
          <a:solidFill>
            <a:schemeClr val="accent1"/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ct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32333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Текст 23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82569" y="4902407"/>
            <a:ext cx="4150540" cy="432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Proxima Nova Regular"/>
              </a:defRPr>
            </a:lvl1pPr>
          </a:lstStyle>
          <a:p>
            <a:pPr lvl="0">
              <a:defRPr/>
            </a:pPr>
            <a:r>
              <a:rPr lang="ru-RU"/>
              <a:t>Номер домашнего задания</a:t>
            </a:r>
            <a:endParaRPr/>
          </a:p>
        </p:txBody>
      </p:sp>
      <p:sp>
        <p:nvSpPr>
          <p:cNvPr id="16" name="Номер слайда 4"/>
          <p:cNvSpPr>
            <a:spLocks noGrp="1"/>
          </p:cNvSpPr>
          <p:nvPr>
            <p:ph type="sldNum" sz="quarter" idx="4"/>
          </p:nvPr>
        </p:nvSpPr>
        <p:spPr bwMode="auto"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>
                <a:solidFill>
                  <a:srgbClr val="F5F6F6"/>
                </a:solidFill>
                <a:latin typeface="Proxima Nova Bold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Пустой слайд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3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 bwMode="auto"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Текст 2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651826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0000"/>
                </a:solidFill>
                <a:latin typeface="Proxima Nova Regular"/>
              </a:defRPr>
            </a:lvl1pPr>
            <a:lvl2pPr>
              <a:defRPr sz="1800">
                <a:latin typeface="Proxima Nova Light"/>
              </a:defRPr>
            </a:lvl2pPr>
            <a:lvl3pPr>
              <a:defRPr sz="1800">
                <a:latin typeface="Proxima Nova Light"/>
              </a:defRPr>
            </a:lvl3pPr>
            <a:lvl4pPr>
              <a:defRPr sz="1800">
                <a:latin typeface="Proxima Nova Light"/>
              </a:defRPr>
            </a:lvl4pPr>
            <a:lvl5pPr>
              <a:defRPr sz="1800">
                <a:latin typeface="Proxima Nova Light"/>
              </a:defRPr>
            </a:lvl5pPr>
          </a:lstStyle>
          <a:p>
            <a:pPr lvl="0">
              <a:defRPr/>
            </a:pPr>
            <a:r>
              <a:rPr lang="ru-RU"/>
              <a:t>Имя Фамилия</a:t>
            </a:r>
            <a:r>
              <a:rPr lang="en-US"/>
              <a:t> </a:t>
            </a:r>
            <a:r>
              <a:rPr lang="ru-RU"/>
              <a:t>преподавателя</a:t>
            </a:r>
            <a:endParaRPr/>
          </a:p>
        </p:txBody>
      </p:sp>
      <p:sp>
        <p:nvSpPr>
          <p:cNvPr id="6" name="Текст 1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651826" y="3366228"/>
            <a:ext cx="5800674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rgbClr val="000000"/>
                </a:solidFill>
                <a:latin typeface="Proxima Nova Bold"/>
              </a:defRPr>
            </a:lvl1pPr>
          </a:lstStyle>
          <a:p>
            <a:pPr lvl="0">
              <a:defRPr/>
            </a:pPr>
            <a:r>
              <a:rPr lang="ru-RU"/>
              <a:t>Название</a:t>
            </a:r>
            <a:br>
              <a:rPr lang="ru-RU"/>
            </a:br>
            <a:r>
              <a:rPr lang="ru-RU"/>
              <a:t>дисциплины</a:t>
            </a:r>
            <a:endParaRPr/>
          </a:p>
        </p:txBody>
      </p:sp>
      <p:grpSp>
        <p:nvGrpSpPr>
          <p:cNvPr id="7" name="Группа 45"/>
          <p:cNvGrpSpPr/>
          <p:nvPr userDrawn="1"/>
        </p:nvGrpSpPr>
        <p:grpSpPr bwMode="auto">
          <a:xfrm rot="5400000">
            <a:off x="5183376" y="7380107"/>
            <a:ext cx="947871" cy="1802676"/>
            <a:chOff x="-20055" y="0"/>
            <a:chExt cx="947871" cy="1802676"/>
          </a:xfrm>
        </p:grpSpPr>
        <p:grpSp>
          <p:nvGrpSpPr>
            <p:cNvPr id="8" name="Группа 28"/>
            <p:cNvGrpSpPr/>
            <p:nvPr userDrawn="1"/>
          </p:nvGrpSpPr>
          <p:grpSpPr bwMode="auto"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0" name="Прямая соединительная линия 15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1" name="Прямая соединительная линия 16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2" name="Прямая соединительная линия 18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3" name="Прямая соединительная линия 20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4" name="Прямая соединительная линия 23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  <p:grpSp>
          <p:nvGrpSpPr>
            <p:cNvPr id="15" name="Группа 31"/>
            <p:cNvGrpSpPr/>
            <p:nvPr userDrawn="1"/>
          </p:nvGrpSpPr>
          <p:grpSpPr bwMode="auto"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" name="Прямая соединительная линия 32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7" name="Прямая соединительная линия 33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8" name="Прямая соединительная линия 34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9" name="Прямая соединительная линия 35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20" name="Прямая соединительная линия 36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21" name="Прямая соединительная линия 37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</p:grpSp>
      <p:pic>
        <p:nvPicPr>
          <p:cNvPr id="22" name="Рисунок 4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6602729" y="1568834"/>
            <a:ext cx="5589271" cy="6858000"/>
          </a:xfrm>
          <a:prstGeom prst="rect">
            <a:avLst/>
          </a:prstGeom>
        </p:spPr>
      </p:pic>
      <p:pic>
        <p:nvPicPr>
          <p:cNvPr id="23" name="Рисунок 9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1651826" y="2532889"/>
            <a:ext cx="2255993" cy="28651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4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5469372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0000"/>
                </a:solidFill>
                <a:latin typeface="Proxima Nova Regular"/>
              </a:defRPr>
            </a:lvl1pPr>
            <a:lvl2pPr>
              <a:defRPr sz="1800">
                <a:latin typeface="Proxima Nova Light"/>
              </a:defRPr>
            </a:lvl2pPr>
            <a:lvl3pPr>
              <a:defRPr sz="1800">
                <a:latin typeface="Proxima Nova Light"/>
              </a:defRPr>
            </a:lvl3pPr>
            <a:lvl4pPr>
              <a:defRPr sz="1800">
                <a:latin typeface="Proxima Nova Light"/>
              </a:defRPr>
            </a:lvl4pPr>
            <a:lvl5pPr>
              <a:defRPr sz="1800">
                <a:latin typeface="Proxima Nova Light"/>
              </a:defRPr>
            </a:lvl5pPr>
          </a:lstStyle>
          <a:p>
            <a:pPr lvl="0">
              <a:defRPr/>
            </a:pPr>
            <a:r>
              <a:rPr lang="ru-RU"/>
              <a:t>Имя Фамилия</a:t>
            </a:r>
            <a:r>
              <a:rPr lang="en-US"/>
              <a:t> </a:t>
            </a:r>
            <a:r>
              <a:rPr lang="ru-RU"/>
              <a:t>преподавателя</a:t>
            </a:r>
            <a:endParaRPr/>
          </a:p>
        </p:txBody>
      </p:sp>
      <p:sp>
        <p:nvSpPr>
          <p:cNvPr id="5" name="Текст 1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5469372" y="3366228"/>
            <a:ext cx="5800674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rgbClr val="000000"/>
                </a:solidFill>
                <a:latin typeface="Proxima Nova Bold"/>
              </a:defRPr>
            </a:lvl1pPr>
          </a:lstStyle>
          <a:p>
            <a:pPr lvl="0">
              <a:defRPr/>
            </a:pPr>
            <a:r>
              <a:rPr lang="ru-RU"/>
              <a:t>Название</a:t>
            </a:r>
            <a:br>
              <a:rPr lang="ru-RU"/>
            </a:br>
            <a:r>
              <a:rPr lang="ru-RU"/>
              <a:t>дисциплины</a:t>
            </a:r>
            <a:endParaRPr/>
          </a:p>
        </p:txBody>
      </p:sp>
      <p:grpSp>
        <p:nvGrpSpPr>
          <p:cNvPr id="6" name="Группа 45"/>
          <p:cNvGrpSpPr/>
          <p:nvPr userDrawn="1"/>
        </p:nvGrpSpPr>
        <p:grpSpPr bwMode="auto">
          <a:xfrm rot="5400000">
            <a:off x="5183376" y="7380107"/>
            <a:ext cx="947871" cy="1802676"/>
            <a:chOff x="-20055" y="0"/>
            <a:chExt cx="947871" cy="1802676"/>
          </a:xfrm>
        </p:grpSpPr>
        <p:grpSp>
          <p:nvGrpSpPr>
            <p:cNvPr id="7" name="Группа 28"/>
            <p:cNvGrpSpPr/>
            <p:nvPr userDrawn="1"/>
          </p:nvGrpSpPr>
          <p:grpSpPr bwMode="auto"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8" name="Прямая соединительная линия 8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9" name="Прямая соединительная линия 15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0" name="Прямая соединительная линия 16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1" name="Прямая соединительная линия 18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2" name="Прямая соединительная линия 20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3" name="Прямая соединительная линия 23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  <p:grpSp>
          <p:nvGrpSpPr>
            <p:cNvPr id="14" name="Группа 31"/>
            <p:cNvGrpSpPr/>
            <p:nvPr userDrawn="1"/>
          </p:nvGrpSpPr>
          <p:grpSpPr bwMode="auto"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5" name="Прямая соединительная линия 32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6" name="Прямая соединительная линия 33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7" name="Прямая соединительная линия 34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8" name="Прямая соединительная линия 35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9" name="Прямая соединительная линия 36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20" name="Прямая соединительная линия 37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</p:grpSp>
      <p:pic>
        <p:nvPicPr>
          <p:cNvPr id="21" name="Рисунок 6"/>
          <p:cNvPicPr>
            <a:picLocks noChangeAspect="1"/>
          </p:cNvPicPr>
          <p:nvPr userDrawn="1"/>
        </p:nvPicPr>
        <p:blipFill>
          <a:blip r:embed="rId2"/>
          <a:stretch/>
        </p:blipFill>
        <p:spPr bwMode="auto">
          <a:xfrm>
            <a:off x="5453187" y="2416918"/>
            <a:ext cx="1841486" cy="419097"/>
          </a:xfrm>
          <a:prstGeom prst="rect">
            <a:avLst/>
          </a:prstGeom>
        </p:spPr>
      </p:pic>
      <p:pic>
        <p:nvPicPr>
          <p:cNvPr id="22" name="Рисунок 720" descr="Рисунок 720"/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 bwMode="auto">
          <a:xfrm rot="10800000">
            <a:off x="11270047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Рисунок 4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 rot="21358910">
            <a:off x="278202" y="2345788"/>
            <a:ext cx="5049832" cy="418047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2_Титульный лист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 bwMode="auto">
          <a:xfrm rot="10800000">
            <a:off x="0" y="2492718"/>
            <a:ext cx="921952" cy="436528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Текст 21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1436693" y="5243565"/>
            <a:ext cx="5799600" cy="33207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800">
                <a:solidFill>
                  <a:srgbClr val="000000"/>
                </a:solidFill>
                <a:latin typeface="Proxima Nova Regular"/>
              </a:defRPr>
            </a:lvl1pPr>
            <a:lvl2pPr>
              <a:defRPr sz="1800">
                <a:latin typeface="Proxima Nova Light"/>
              </a:defRPr>
            </a:lvl2pPr>
            <a:lvl3pPr>
              <a:defRPr sz="1800">
                <a:latin typeface="Proxima Nova Light"/>
              </a:defRPr>
            </a:lvl3pPr>
            <a:lvl4pPr>
              <a:defRPr sz="1800">
                <a:latin typeface="Proxima Nova Light"/>
              </a:defRPr>
            </a:lvl4pPr>
            <a:lvl5pPr>
              <a:defRPr sz="1800">
                <a:latin typeface="Proxima Nova Light"/>
              </a:defRPr>
            </a:lvl5pPr>
          </a:lstStyle>
          <a:p>
            <a:pPr lvl="0">
              <a:defRPr/>
            </a:pPr>
            <a:r>
              <a:rPr lang="ru-RU"/>
              <a:t>Имя Фамилия</a:t>
            </a:r>
            <a:r>
              <a:rPr lang="en-US"/>
              <a:t> </a:t>
            </a:r>
            <a:r>
              <a:rPr lang="ru-RU"/>
              <a:t>преподавателя</a:t>
            </a:r>
            <a:endParaRPr/>
          </a:p>
        </p:txBody>
      </p:sp>
      <p:sp>
        <p:nvSpPr>
          <p:cNvPr id="6" name="Текст 19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1436693" y="3366228"/>
            <a:ext cx="5800674" cy="163160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>
                <a:solidFill>
                  <a:srgbClr val="000000"/>
                </a:solidFill>
                <a:latin typeface="Proxima Nova Bold"/>
              </a:defRPr>
            </a:lvl1pPr>
          </a:lstStyle>
          <a:p>
            <a:pPr lvl="0">
              <a:defRPr/>
            </a:pPr>
            <a:r>
              <a:rPr lang="ru-RU"/>
              <a:t>Название</a:t>
            </a:r>
            <a:br>
              <a:rPr lang="ru-RU"/>
            </a:br>
            <a:r>
              <a:rPr lang="ru-RU"/>
              <a:t>дисциплины</a:t>
            </a:r>
            <a:endParaRPr/>
          </a:p>
        </p:txBody>
      </p:sp>
      <p:grpSp>
        <p:nvGrpSpPr>
          <p:cNvPr id="7" name="Группа 45"/>
          <p:cNvGrpSpPr/>
          <p:nvPr userDrawn="1"/>
        </p:nvGrpSpPr>
        <p:grpSpPr bwMode="auto">
          <a:xfrm rot="5400000">
            <a:off x="5183376" y="7380107"/>
            <a:ext cx="947871" cy="1802676"/>
            <a:chOff x="-20055" y="0"/>
            <a:chExt cx="947871" cy="1802676"/>
          </a:xfrm>
        </p:grpSpPr>
        <p:grpSp>
          <p:nvGrpSpPr>
            <p:cNvPr id="8" name="Группа 28"/>
            <p:cNvGrpSpPr/>
            <p:nvPr userDrawn="1"/>
          </p:nvGrpSpPr>
          <p:grpSpPr bwMode="auto">
            <a:xfrm>
              <a:off x="-20055" y="0"/>
              <a:ext cx="934913" cy="914400"/>
              <a:chOff x="12069729" y="-1340127"/>
              <a:chExt cx="934913" cy="914400"/>
            </a:xfrm>
          </p:grpSpPr>
          <p:cxnSp>
            <p:nvCxnSpPr>
              <p:cNvPr id="9" name="Прямая соединительная линия 8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0" name="Прямая соединительная линия 15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1" name="Прямая соединительная линия 16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2" name="Прямая соединительная линия 18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3" name="Прямая соединительная линия 20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4" name="Прямая соединительная линия 23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  <p:grpSp>
          <p:nvGrpSpPr>
            <p:cNvPr id="15" name="Группа 31"/>
            <p:cNvGrpSpPr/>
            <p:nvPr userDrawn="1"/>
          </p:nvGrpSpPr>
          <p:grpSpPr bwMode="auto">
            <a:xfrm>
              <a:off x="-7097" y="888276"/>
              <a:ext cx="934913" cy="914400"/>
              <a:chOff x="12069729" y="-1340127"/>
              <a:chExt cx="934913" cy="914400"/>
            </a:xfrm>
          </p:grpSpPr>
          <p:cxnSp>
            <p:nvCxnSpPr>
              <p:cNvPr id="16" name="Прямая соединительная линия 32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169677" cy="169677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7" name="Прямая соединительная линия 33"/>
              <p:cNvCxnSpPr>
                <a:cxnSpLocks/>
              </p:cNvCxnSpPr>
              <p:nvPr userDrawn="1"/>
            </p:nvCxnSpPr>
            <p:spPr bwMode="auto">
              <a:xfrm flipH="1">
                <a:off x="12069729" y="-1340127"/>
                <a:ext cx="47015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8" name="Прямая соединительная линия 34"/>
              <p:cNvCxnSpPr>
                <a:cxnSpLocks/>
              </p:cNvCxnSpPr>
              <p:nvPr userDrawn="1"/>
            </p:nvCxnSpPr>
            <p:spPr bwMode="auto">
              <a:xfrm flipH="1">
                <a:off x="12082687" y="-1340127"/>
                <a:ext cx="757681" cy="757681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19" name="Прямая соединительная линия 35"/>
              <p:cNvCxnSpPr>
                <a:cxnSpLocks/>
              </p:cNvCxnSpPr>
              <p:nvPr userDrawn="1"/>
            </p:nvCxnSpPr>
            <p:spPr bwMode="auto">
              <a:xfrm flipH="1">
                <a:off x="12226449" y="-1183407"/>
                <a:ext cx="757680" cy="75768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20" name="Прямая соединительная линия 36"/>
              <p:cNvCxnSpPr>
                <a:cxnSpLocks/>
              </p:cNvCxnSpPr>
              <p:nvPr userDrawn="1"/>
            </p:nvCxnSpPr>
            <p:spPr bwMode="auto">
              <a:xfrm flipH="1">
                <a:off x="12526931" y="-882927"/>
                <a:ext cx="457198" cy="457200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  <p:cxnSp>
            <p:nvCxnSpPr>
              <p:cNvPr id="21" name="Прямая соединительная линия 37"/>
              <p:cNvCxnSpPr>
                <a:cxnSpLocks/>
              </p:cNvCxnSpPr>
              <p:nvPr userDrawn="1"/>
            </p:nvCxnSpPr>
            <p:spPr bwMode="auto">
              <a:xfrm flipH="1">
                <a:off x="12827410" y="-602959"/>
                <a:ext cx="177232" cy="177232"/>
              </a:xfrm>
              <a:prstGeom prst="line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</p:spPr>
            <p:style>
              <a:lnRef idx="0">
                <a:srgbClr val="000000"/>
              </a:lnRef>
              <a:fillRef idx="0">
                <a:srgbClr val="000000"/>
              </a:fillRef>
              <a:effectRef idx="0">
                <a:srgbClr val="000000"/>
              </a:effectRef>
              <a:fontRef idx="none"/>
            </p:style>
          </p:cxnSp>
        </p:grpSp>
      </p:grpSp>
      <p:pic>
        <p:nvPicPr>
          <p:cNvPr id="22" name="Рисунок 2"/>
          <p:cNvPicPr>
            <a:picLocks noChangeAspect="1"/>
          </p:cNvPicPr>
          <p:nvPr userDrawn="1"/>
        </p:nvPicPr>
        <p:blipFill>
          <a:blip r:embed="rId3"/>
          <a:stretch/>
        </p:blipFill>
        <p:spPr bwMode="auto">
          <a:xfrm>
            <a:off x="1436693" y="2500827"/>
            <a:ext cx="1473146" cy="190493"/>
          </a:xfrm>
          <a:prstGeom prst="rect">
            <a:avLst/>
          </a:prstGeom>
        </p:spPr>
      </p:pic>
      <p:sp>
        <p:nvSpPr>
          <p:cNvPr id="23" name="Полилиния: фигура 1"/>
          <p:cNvSpPr/>
          <p:nvPr userDrawn="1"/>
        </p:nvSpPr>
        <p:spPr bwMode="auto">
          <a:xfrm>
            <a:off x="7452501" y="938437"/>
            <a:ext cx="5279923" cy="6165180"/>
          </a:xfrm>
          <a:custGeom>
            <a:avLst/>
            <a:gdLst>
              <a:gd name="connsiteX0" fmla="*/ 1327355 w 4925961"/>
              <a:gd name="connsiteY0" fmla="*/ 5722374 h 5751871"/>
              <a:gd name="connsiteX1" fmla="*/ 855406 w 4925961"/>
              <a:gd name="connsiteY1" fmla="*/ 4277032 h 5751871"/>
              <a:gd name="connsiteX2" fmla="*/ 0 w 4925961"/>
              <a:gd name="connsiteY2" fmla="*/ 4218039 h 5751871"/>
              <a:gd name="connsiteX3" fmla="*/ 530942 w 4925961"/>
              <a:gd name="connsiteY3" fmla="*/ 2094271 h 5751871"/>
              <a:gd name="connsiteX4" fmla="*/ 1032387 w 4925961"/>
              <a:gd name="connsiteY4" fmla="*/ 1681316 h 5751871"/>
              <a:gd name="connsiteX5" fmla="*/ 1504335 w 4925961"/>
              <a:gd name="connsiteY5" fmla="*/ 265471 h 5751871"/>
              <a:gd name="connsiteX6" fmla="*/ 2448232 w 4925961"/>
              <a:gd name="connsiteY6" fmla="*/ 0 h 5751871"/>
              <a:gd name="connsiteX7" fmla="*/ 2949677 w 4925961"/>
              <a:gd name="connsiteY7" fmla="*/ 560439 h 5751871"/>
              <a:gd name="connsiteX8" fmla="*/ 2890684 w 4925961"/>
              <a:gd name="connsiteY8" fmla="*/ 1740310 h 5751871"/>
              <a:gd name="connsiteX9" fmla="*/ 4925961 w 4925961"/>
              <a:gd name="connsiteY9" fmla="*/ 1710813 h 5751871"/>
              <a:gd name="connsiteX10" fmla="*/ 4483509 w 4925961"/>
              <a:gd name="connsiteY10" fmla="*/ 3598606 h 5751871"/>
              <a:gd name="connsiteX11" fmla="*/ 3628103 w 4925961"/>
              <a:gd name="connsiteY11" fmla="*/ 4070555 h 5751871"/>
              <a:gd name="connsiteX12" fmla="*/ 4041058 w 4925961"/>
              <a:gd name="connsiteY12" fmla="*/ 5751871 h 5751871"/>
              <a:gd name="connsiteX13" fmla="*/ 1327355 w 4925961"/>
              <a:gd name="connsiteY13" fmla="*/ 5722374 h 5751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25961" h="5751871" extrusionOk="0">
                <a:moveTo>
                  <a:pt x="1327355" y="5722374"/>
                </a:moveTo>
                <a:lnTo>
                  <a:pt x="855406" y="4277032"/>
                </a:lnTo>
                <a:lnTo>
                  <a:pt x="0" y="4218039"/>
                </a:lnTo>
                <a:lnTo>
                  <a:pt x="530942" y="2094271"/>
                </a:lnTo>
                <a:lnTo>
                  <a:pt x="1032387" y="1681316"/>
                </a:lnTo>
                <a:lnTo>
                  <a:pt x="1504335" y="265471"/>
                </a:lnTo>
                <a:lnTo>
                  <a:pt x="2448232" y="0"/>
                </a:lnTo>
                <a:lnTo>
                  <a:pt x="2949677" y="560439"/>
                </a:lnTo>
                <a:lnTo>
                  <a:pt x="2890684" y="1740310"/>
                </a:lnTo>
                <a:lnTo>
                  <a:pt x="4925961" y="1710813"/>
                </a:lnTo>
                <a:lnTo>
                  <a:pt x="4483509" y="3598606"/>
                </a:lnTo>
                <a:lnTo>
                  <a:pt x="3628103" y="4070555"/>
                </a:lnTo>
                <a:lnTo>
                  <a:pt x="4041058" y="5751871"/>
                </a:lnTo>
                <a:lnTo>
                  <a:pt x="1327355" y="5722374"/>
                </a:lnTo>
                <a:close/>
              </a:path>
            </a:pathLst>
          </a:custGeom>
          <a:solidFill>
            <a:srgbClr val="FB2938"/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32333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" name="Рисунок 4"/>
          <p:cNvPicPr>
            <a:picLocks noChangeAspect="1"/>
          </p:cNvPicPr>
          <p:nvPr userDrawn="1"/>
        </p:nvPicPr>
        <p:blipFill>
          <a:blip r:embed="rId4"/>
          <a:srcRect l="23255" r="22897" b="44234"/>
          <a:stretch/>
        </p:blipFill>
        <p:spPr bwMode="auto">
          <a:xfrm>
            <a:off x="7698701" y="351845"/>
            <a:ext cx="4572390" cy="650615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№1.1 Стандарт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7"/>
          <p:cNvSpPr/>
          <p:nvPr userDrawn="1"/>
        </p:nvSpPr>
        <p:spPr bwMode="auto">
          <a:xfrm>
            <a:off x="0" y="-108488"/>
            <a:ext cx="3626603" cy="6966488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32333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 bwMode="auto">
          <a:xfrm rot="5400000">
            <a:off x="0" y="0"/>
            <a:ext cx="677333" cy="6773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Рисунок 3"/>
          <p:cNvPicPr>
            <a:picLocks noChangeAspect="1"/>
          </p:cNvPicPr>
          <p:nvPr userDrawn="1"/>
        </p:nvPicPr>
        <p:blipFill>
          <a:blip r:embed="rId3"/>
          <a:srcRect b="2442"/>
          <a:stretch/>
        </p:blipFill>
        <p:spPr bwMode="auto">
          <a:xfrm>
            <a:off x="650271" y="1499219"/>
            <a:ext cx="5928851" cy="2833262"/>
          </a:xfrm>
          <a:prstGeom prst="rect">
            <a:avLst/>
          </a:prstGeom>
        </p:spPr>
      </p:pic>
      <p:pic>
        <p:nvPicPr>
          <p:cNvPr id="7" name="Picture 5"/>
          <p:cNvPicPr>
            <a:picLocks noChangeAspect="1"/>
          </p:cNvPicPr>
          <p:nvPr userDrawn="1"/>
        </p:nvPicPr>
        <p:blipFill>
          <a:blip r:embed="rId4"/>
          <a:stretch/>
        </p:blipFill>
        <p:spPr bwMode="auto">
          <a:xfrm>
            <a:off x="215858" y="1126409"/>
            <a:ext cx="6837007" cy="5939411"/>
          </a:xfrm>
          <a:prstGeom prst="rect">
            <a:avLst/>
          </a:prstGeom>
        </p:spPr>
      </p:pic>
      <p:sp>
        <p:nvSpPr>
          <p:cNvPr id="8" name="Прямая соединительная линия 18"/>
          <p:cNvSpPr/>
          <p:nvPr userDrawn="1"/>
        </p:nvSpPr>
        <p:spPr bwMode="auto">
          <a:xfrm>
            <a:off x="7487278" y="1532524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9" name="Объект 11"/>
          <p:cNvSpPr>
            <a:spLocks noGrp="1"/>
          </p:cNvSpPr>
          <p:nvPr>
            <p:ph sz="quarter" idx="17" hasCustomPrompt="1"/>
          </p:nvPr>
        </p:nvSpPr>
        <p:spPr bwMode="auto">
          <a:xfrm>
            <a:off x="7487278" y="3766046"/>
            <a:ext cx="3458465" cy="268085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Proxima Nova Regular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defRPr/>
            </a:pPr>
            <a:r>
              <a:rPr lang="ru-RU"/>
              <a:t>Текст</a:t>
            </a:r>
            <a:endParaRPr/>
          </a:p>
        </p:txBody>
      </p:sp>
      <p:sp>
        <p:nvSpPr>
          <p:cNvPr id="10" name="Текст 2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487278" y="1996403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/>
              </a:defRPr>
            </a:lvl1pPr>
          </a:lstStyle>
          <a:p>
            <a:pPr lvl="0">
              <a:defRPr/>
            </a:pPr>
            <a:r>
              <a:rPr lang="ru-RU"/>
              <a:t>Напоминание отметиться</a:t>
            </a:r>
            <a:br>
              <a:rPr lang="ru-RU"/>
            </a:br>
            <a:r>
              <a:rPr lang="ru-RU"/>
              <a:t>на портале</a:t>
            </a:r>
            <a:endParaRPr/>
          </a:p>
        </p:txBody>
      </p:sp>
      <p:sp>
        <p:nvSpPr>
          <p:cNvPr id="11" name="Номер слайда 4"/>
          <p:cNvSpPr>
            <a:spLocks noGrp="1"/>
          </p:cNvSpPr>
          <p:nvPr>
            <p:ph type="sldNum" sz="quarter" idx="4"/>
          </p:nvPr>
        </p:nvSpPr>
        <p:spPr bwMode="auto"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>
                <a:solidFill>
                  <a:srgbClr val="F5F6F6"/>
                </a:solidFill>
                <a:latin typeface="Proxima Nova Bold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№1.2 Стандартный с подзаголовком">
    <p:bg>
      <p:bgPr>
        <a:solidFill>
          <a:srgbClr val="F5F6F6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 userDrawn="1"/>
        </p:nvPicPr>
        <p:blipFill>
          <a:blip r:embed="rId2"/>
          <a:srcRect t="14762" b="19954"/>
          <a:stretch/>
        </p:blipFill>
        <p:spPr bwMode="auto">
          <a:xfrm>
            <a:off x="0" y="0"/>
            <a:ext cx="6737684" cy="6858000"/>
          </a:xfrm>
          <a:prstGeom prst="rect">
            <a:avLst/>
          </a:prstGeom>
        </p:spPr>
      </p:pic>
      <p:sp>
        <p:nvSpPr>
          <p:cNvPr id="5" name="Текст 19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095999" y="4589895"/>
            <a:ext cx="4866511" cy="12356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rgbClr val="000000"/>
                </a:solidFill>
                <a:latin typeface="Proxima Nova Light"/>
              </a:defRPr>
            </a:lvl1pPr>
          </a:lstStyle>
          <a:p>
            <a:pPr lvl="0">
              <a:defRPr/>
            </a:pPr>
            <a:r>
              <a:rPr lang="ru-RU"/>
              <a:t>Краткие пояснения к разделу</a:t>
            </a:r>
            <a:endParaRPr/>
          </a:p>
        </p:txBody>
      </p:sp>
      <p:sp>
        <p:nvSpPr>
          <p:cNvPr id="6" name="Текст 2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6096000" y="2976620"/>
            <a:ext cx="4866511" cy="1368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4000">
                <a:solidFill>
                  <a:srgbClr val="000000"/>
                </a:solidFill>
                <a:latin typeface="Proxima Nova Bold"/>
              </a:defRPr>
            </a:lvl1pPr>
          </a:lstStyle>
          <a:p>
            <a:pPr lvl="0">
              <a:defRPr/>
            </a:pPr>
            <a:r>
              <a:rPr lang="ru-RU"/>
              <a:t>Разделительный</a:t>
            </a:r>
            <a:endParaRPr/>
          </a:p>
          <a:p>
            <a:pPr lvl="0">
              <a:defRPr/>
            </a:pPr>
            <a:r>
              <a:rPr lang="ru-RU"/>
              <a:t>слайд</a:t>
            </a:r>
            <a:endParaRPr/>
          </a:p>
        </p:txBody>
      </p:sp>
      <p:pic>
        <p:nvPicPr>
          <p:cNvPr id="7" name="Рисунок 720" descr="Рисунок 720"/>
          <p:cNvPicPr>
            <a:picLocks noChangeAspect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67073" t="10701" r="26244" b="34188"/>
          <a:stretch/>
        </p:blipFill>
        <p:spPr bwMode="auto">
          <a:xfrm rot="16199999">
            <a:off x="8770924" y="-2674922"/>
            <a:ext cx="746154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Слайд №1.1 Стандартны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13"/>
          <p:cNvSpPr/>
          <p:nvPr userDrawn="1"/>
        </p:nvSpPr>
        <p:spPr bwMode="auto">
          <a:xfrm>
            <a:off x="0" y="0"/>
            <a:ext cx="5403273" cy="6876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32333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 9"/>
          <p:cNvSpPr>
            <a:spLocks noGrp="1"/>
          </p:cNvSpPr>
          <p:nvPr>
            <p:ph type="body" sz="quarter" idx="15"/>
          </p:nvPr>
        </p:nvSpPr>
        <p:spPr bwMode="auto">
          <a:xfrm>
            <a:off x="6510338" y="996950"/>
            <a:ext cx="4699000" cy="48641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342900" indent="-342900">
              <a:buClr>
                <a:srgbClr val="FB2938"/>
              </a:buClr>
              <a:buFont typeface="+mj-lt"/>
              <a:buAutoNum type="arabicPeriod"/>
              <a:defRPr lang="ru-RU" sz="1800">
                <a:solidFill>
                  <a:schemeClr val="tx1"/>
                </a:solidFill>
                <a:latin typeface="Proxima Nova Regular"/>
              </a:defRPr>
            </a:lvl1pPr>
            <a:lvl2pPr>
              <a:defRPr lang="ru-RU"/>
            </a:lvl2pPr>
            <a:lvl3pPr>
              <a:defRPr lang="ru-RU"/>
            </a:lvl3pPr>
            <a:lvl4pPr>
              <a:defRPr lang="ru-RU"/>
            </a:lvl4pPr>
            <a:lvl5pPr>
              <a:defRPr lang="ru-RU"/>
            </a:lvl5pPr>
          </a:lstStyle>
          <a:p>
            <a:pPr marL="228600" lvl="0" indent="-22860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Прямая соединительная линия 18"/>
          <p:cNvSpPr/>
          <p:nvPr userDrawn="1"/>
        </p:nvSpPr>
        <p:spPr bwMode="auto">
          <a:xfrm>
            <a:off x="982569" y="2687596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/>
            </a:pPr>
            <a:endParaRPr/>
          </a:p>
        </p:txBody>
      </p:sp>
      <p:sp>
        <p:nvSpPr>
          <p:cNvPr id="7" name="Текст 2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82569" y="3151476"/>
            <a:ext cx="3458465" cy="14413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>
                <a:solidFill>
                  <a:srgbClr val="000000"/>
                </a:solidFill>
                <a:latin typeface="Proxima Nova Bold"/>
              </a:defRPr>
            </a:lvl1pPr>
          </a:lstStyle>
          <a:p>
            <a:pPr lvl="0">
              <a:defRPr/>
            </a:pPr>
            <a:r>
              <a:rPr lang="ru-RU"/>
              <a:t>Содержание занятия</a:t>
            </a:r>
            <a:endParaRPr/>
          </a:p>
        </p:txBody>
      </p:sp>
      <p:pic>
        <p:nvPicPr>
          <p:cNvPr id="8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7" t="15578" r="34192" b="73299"/>
          <a:stretch/>
        </p:blipFill>
        <p:spPr bwMode="auto">
          <a:xfrm rot="5400000">
            <a:off x="4530437" y="5989425"/>
            <a:ext cx="872836" cy="872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Слайд №2.2 Разворот сле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4"/>
          <p:cNvSpPr/>
          <p:nvPr userDrawn="1"/>
        </p:nvSpPr>
        <p:spPr bwMode="auto">
          <a:xfrm>
            <a:off x="5435600" y="1673"/>
            <a:ext cx="6756400" cy="3442614"/>
          </a:xfrm>
          <a:prstGeom prst="rect">
            <a:avLst/>
          </a:prstGeom>
          <a:solidFill>
            <a:srgbClr val="E5E8E8"/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32333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Прямоугольник 9"/>
          <p:cNvSpPr/>
          <p:nvPr userDrawn="1"/>
        </p:nvSpPr>
        <p:spPr bwMode="auto">
          <a:xfrm>
            <a:off x="5435600" y="3413712"/>
            <a:ext cx="6756400" cy="3442614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32333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Текст 2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82570" y="2941866"/>
            <a:ext cx="3709352" cy="8239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>
                <a:solidFill>
                  <a:srgbClr val="000000"/>
                </a:solidFill>
                <a:latin typeface="Proxima Nova Bold"/>
              </a:defRPr>
            </a:lvl1pPr>
          </a:lstStyle>
          <a:p>
            <a:pPr marL="0" lvl="0" indent="0">
              <a:buNone/>
              <a:defRPr/>
            </a:pPr>
            <a:r>
              <a:rPr lang="ru-RU"/>
              <a:t>Заголовок</a:t>
            </a:r>
            <a:endParaRPr/>
          </a:p>
        </p:txBody>
      </p:sp>
      <p:sp>
        <p:nvSpPr>
          <p:cNvPr id="7" name="Прямая соединительная линия 18"/>
          <p:cNvSpPr/>
          <p:nvPr userDrawn="1"/>
        </p:nvSpPr>
        <p:spPr bwMode="auto">
          <a:xfrm>
            <a:off x="982569" y="2477987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/>
            </a:pPr>
            <a:endParaRPr/>
          </a:p>
        </p:txBody>
      </p:sp>
      <p:pic>
        <p:nvPicPr>
          <p:cNvPr id="8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 bwMode="auto">
          <a:xfrm>
            <a:off x="-181526" y="1866635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Текст 15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6271264" y="462980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2000">
                <a:latin typeface="Proxima Nova Ligh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Текст</a:t>
            </a:r>
            <a:endParaRPr lang="ru-RU">
              <a:latin typeface="Proxima Nova Regular"/>
              <a:ea typeface="Proxima Nova Regular"/>
              <a:cs typeface="Proxima Nova Regular"/>
            </a:endParaRPr>
          </a:p>
        </p:txBody>
      </p:sp>
      <p:sp>
        <p:nvSpPr>
          <p:cNvPr id="10" name="Текст 15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6271264" y="3875019"/>
            <a:ext cx="4797338" cy="2520000"/>
          </a:xfrm>
          <a:prstGeom prst="rect">
            <a:avLst/>
          </a:prstGeom>
        </p:spPr>
        <p:txBody>
          <a:bodyPr/>
          <a:lstStyle>
            <a:lvl1pPr marL="0" marR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 sz="2000">
                <a:latin typeface="Proxima Nova Light"/>
              </a:defRPr>
            </a:lvl1pPr>
          </a:lstStyle>
          <a:p>
            <a:pPr marL="0" marR="0" lvl="0" indent="0" algn="l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defRPr/>
            </a:pPr>
            <a:r>
              <a:rPr lang="ru-RU"/>
              <a:t>Текст</a:t>
            </a:r>
            <a:endParaRPr lang="ru-RU">
              <a:latin typeface="Proxima Nova Regular"/>
              <a:ea typeface="Proxima Nova Regular"/>
              <a:cs typeface="Proxima Nova Regular"/>
            </a:endParaRPr>
          </a:p>
        </p:txBody>
      </p:sp>
      <p:sp>
        <p:nvSpPr>
          <p:cNvPr id="11" name="Номер слайда 4"/>
          <p:cNvSpPr>
            <a:spLocks noGrp="1"/>
          </p:cNvSpPr>
          <p:nvPr>
            <p:ph type="sldNum" sz="quarter" idx="4"/>
          </p:nvPr>
        </p:nvSpPr>
        <p:spPr bwMode="auto"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>
                <a:solidFill>
                  <a:srgbClr val="F5F6F6"/>
                </a:solidFill>
                <a:latin typeface="Proxima Nova Bold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1_Слайд №2.2 Разворот слева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Прямоугольник 2"/>
          <p:cNvSpPr/>
          <p:nvPr userDrawn="1"/>
        </p:nvSpPr>
        <p:spPr bwMode="auto">
          <a:xfrm>
            <a:off x="6638635" y="2062788"/>
            <a:ext cx="5553364" cy="3780000"/>
          </a:xfrm>
          <a:prstGeom prst="rect">
            <a:avLst/>
          </a:prstGeom>
          <a:solidFill>
            <a:srgbClr val="F5F6F6"/>
          </a:solidFill>
          <a:ln w="12700" cap="flat">
            <a:noFill/>
            <a:prstDash val="solid"/>
            <a:miter lim="800000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ru-RU" sz="1800" b="0" i="0" u="none" strike="noStrike" cap="none" spc="0">
              <a:ln>
                <a:noFill/>
              </a:ln>
              <a:solidFill>
                <a:srgbClr val="32333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Текст 2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82569" y="788619"/>
            <a:ext cx="9726295" cy="82391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3200">
                <a:solidFill>
                  <a:srgbClr val="000000"/>
                </a:solidFill>
                <a:latin typeface="Proxima Nova Bold"/>
              </a:defRPr>
            </a:lvl1pPr>
          </a:lstStyle>
          <a:p>
            <a:pPr marL="0" lvl="0" indent="0">
              <a:buNone/>
              <a:defRPr/>
            </a:pPr>
            <a:r>
              <a:rPr lang="ru-RU"/>
              <a:t>Варианты графиков и диаграмм</a:t>
            </a:r>
            <a:endParaRPr/>
          </a:p>
        </p:txBody>
      </p:sp>
      <p:sp>
        <p:nvSpPr>
          <p:cNvPr id="6" name="Прямая соединительная линия 18"/>
          <p:cNvSpPr/>
          <p:nvPr userDrawn="1"/>
        </p:nvSpPr>
        <p:spPr bwMode="auto">
          <a:xfrm>
            <a:off x="982569" y="324740"/>
            <a:ext cx="1080000" cy="0"/>
          </a:xfrm>
          <a:prstGeom prst="line">
            <a:avLst/>
          </a:prstGeom>
          <a:noFill/>
          <a:ln w="76200" cap="flat">
            <a:solidFill>
              <a:srgbClr val="FB2A38"/>
            </a:solidFill>
            <a:prstDash val="solid"/>
            <a:miter lim="800000"/>
          </a:ln>
        </p:spPr>
        <p:txBody>
          <a:bodyPr wrap="square" lIns="45719" tIns="45719" rIns="45719" bIns="45719" numCol="1" anchor="t">
            <a:noAutofit/>
          </a:bodyPr>
          <a:lstStyle/>
          <a:p>
            <a:pPr>
              <a:defRPr/>
            </a:pPr>
            <a:endParaRPr/>
          </a:p>
        </p:txBody>
      </p:sp>
      <p:pic>
        <p:nvPicPr>
          <p:cNvPr id="7" name="Рисунок 720" descr="Рисунок 720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l="54788" t="2981" r="38529" b="65080"/>
          <a:stretch/>
        </p:blipFill>
        <p:spPr bwMode="auto">
          <a:xfrm>
            <a:off x="11570206" y="3913912"/>
            <a:ext cx="621794" cy="294408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Номер слайда 4"/>
          <p:cNvSpPr>
            <a:spLocks noGrp="1"/>
          </p:cNvSpPr>
          <p:nvPr>
            <p:ph type="sldNum" sz="quarter" idx="4"/>
          </p:nvPr>
        </p:nvSpPr>
        <p:spPr bwMode="auto"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>
                <a:solidFill>
                  <a:srgbClr val="F5F6F6"/>
                </a:solidFill>
                <a:latin typeface="Proxima Nova Bold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hueOff val="-10800000"/>
            <a:satOff val="-100001"/>
          </a:schemeClr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4"/>
          <p:cNvSpPr>
            <a:spLocks noGrp="1"/>
          </p:cNvSpPr>
          <p:nvPr>
            <p:ph type="sldNum" sz="quarter" idx="4"/>
          </p:nvPr>
        </p:nvSpPr>
        <p:spPr bwMode="auto">
          <a:xfrm>
            <a:off x="215858" y="5855667"/>
            <a:ext cx="2743200" cy="1263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ru-RU" sz="4800">
                <a:solidFill>
                  <a:srgbClr val="F5F6F6"/>
                </a:solidFill>
                <a:latin typeface="Proxima Nova Bold"/>
                <a:ea typeface="Proxima Nova Regular"/>
                <a:cs typeface="Proxima Nova Regular"/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>
          <a:ln>
            <a:noFill/>
          </a:ln>
          <a:solidFill>
            <a:srgbClr val="323332"/>
          </a:solidFill>
          <a:latin typeface="Proxima Nova Bold"/>
          <a:ea typeface="Proxima Nova Bold"/>
          <a:cs typeface="Proxima Nova Bold"/>
        </a:defRPr>
      </a:lvl1pPr>
      <a:lvl2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>
          <a:ln>
            <a:noFill/>
          </a:ln>
          <a:solidFill>
            <a:srgbClr val="323332"/>
          </a:solidFill>
          <a:latin typeface="Proxima Nova Bold"/>
          <a:ea typeface="Proxima Nova Bold"/>
          <a:cs typeface="Proxima Nova Bold"/>
        </a:defRPr>
      </a:lvl2pPr>
      <a:lvl3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>
          <a:ln>
            <a:noFill/>
          </a:ln>
          <a:solidFill>
            <a:srgbClr val="323332"/>
          </a:solidFill>
          <a:latin typeface="Proxima Nova Bold"/>
          <a:ea typeface="Proxima Nova Bold"/>
          <a:cs typeface="Proxima Nova Bold"/>
        </a:defRPr>
      </a:lvl3pPr>
      <a:lvl4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>
          <a:ln>
            <a:noFill/>
          </a:ln>
          <a:solidFill>
            <a:srgbClr val="323332"/>
          </a:solidFill>
          <a:latin typeface="Proxima Nova Bold"/>
          <a:ea typeface="Proxima Nova Bold"/>
          <a:cs typeface="Proxima Nova Bold"/>
        </a:defRPr>
      </a:lvl4pPr>
      <a:lvl5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>
          <a:ln>
            <a:noFill/>
          </a:ln>
          <a:solidFill>
            <a:srgbClr val="323332"/>
          </a:solidFill>
          <a:latin typeface="Proxima Nova Bold"/>
          <a:ea typeface="Proxima Nova Bold"/>
          <a:cs typeface="Proxima Nova Bold"/>
        </a:defRPr>
      </a:lvl5pPr>
      <a:lvl6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>
          <a:ln>
            <a:noFill/>
          </a:ln>
          <a:solidFill>
            <a:srgbClr val="323332"/>
          </a:solidFill>
          <a:latin typeface="Proxima Nova Bold"/>
          <a:ea typeface="Proxima Nova Bold"/>
          <a:cs typeface="Proxima Nova Bold"/>
        </a:defRPr>
      </a:lvl6pPr>
      <a:lvl7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>
          <a:ln>
            <a:noFill/>
          </a:ln>
          <a:solidFill>
            <a:srgbClr val="323332"/>
          </a:solidFill>
          <a:latin typeface="Proxima Nova Bold"/>
          <a:ea typeface="Proxima Nova Bold"/>
          <a:cs typeface="Proxima Nova Bold"/>
        </a:defRPr>
      </a:lvl7pPr>
      <a:lvl8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>
          <a:ln>
            <a:noFill/>
          </a:ln>
          <a:solidFill>
            <a:srgbClr val="323332"/>
          </a:solidFill>
          <a:latin typeface="Proxima Nova Bold"/>
          <a:ea typeface="Proxima Nova Bold"/>
          <a:cs typeface="Proxima Nova Bold"/>
        </a:defRPr>
      </a:lvl8pPr>
      <a:lvl9pPr marL="0" marR="0" indent="0" algn="l" defTabSz="91440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>
          <a:ln>
            <a:noFill/>
          </a:ln>
          <a:solidFill>
            <a:srgbClr val="323332"/>
          </a:solidFill>
          <a:latin typeface="Proxima Nova Bold"/>
          <a:ea typeface="Proxima Nova Bold"/>
          <a:cs typeface="Proxima Nova Bold"/>
        </a:defRPr>
      </a:lvl9pPr>
    </p:titleStyle>
    <p:bodyStyle>
      <a:lvl1pPr marL="228600" marR="0" indent="-228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>
          <a:ln>
            <a:noFill/>
          </a:ln>
          <a:solidFill>
            <a:srgbClr val="323332"/>
          </a:solidFill>
          <a:latin typeface="Proxima Nova Regular"/>
          <a:ea typeface="Proxima Nova Regular"/>
          <a:cs typeface="Proxima Nova Regular"/>
        </a:defRPr>
      </a:lvl1pPr>
      <a:lvl2pPr marL="723900" marR="0" indent="-2667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>
          <a:ln>
            <a:noFill/>
          </a:ln>
          <a:solidFill>
            <a:srgbClr val="323332"/>
          </a:solidFill>
          <a:latin typeface="Proxima Nova Regular"/>
          <a:ea typeface="Proxima Nova Regular"/>
          <a:cs typeface="Proxima Nova Regular"/>
        </a:defRPr>
      </a:lvl2pPr>
      <a:lvl3pPr marL="1234439" marR="0" indent="-320039" algn="l" defTabSz="91440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>
          <a:ln>
            <a:noFill/>
          </a:ln>
          <a:solidFill>
            <a:srgbClr val="323332"/>
          </a:solidFill>
          <a:latin typeface="Proxima Nova Regular"/>
          <a:ea typeface="Proxima Nova Regular"/>
          <a:cs typeface="Proxima Nova Regular"/>
        </a:defRPr>
      </a:lvl3pPr>
      <a:lvl4pPr marL="1727199" marR="0" indent="-355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>
          <a:ln>
            <a:noFill/>
          </a:ln>
          <a:solidFill>
            <a:srgbClr val="323332"/>
          </a:solidFill>
          <a:latin typeface="Proxima Nova Regular"/>
          <a:ea typeface="Proxima Nova Regular"/>
          <a:cs typeface="Proxima Nova Regular"/>
        </a:defRPr>
      </a:lvl4pPr>
      <a:lvl5pPr marL="2184400" marR="0" indent="-355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>
          <a:ln>
            <a:noFill/>
          </a:ln>
          <a:solidFill>
            <a:srgbClr val="323332"/>
          </a:solidFill>
          <a:latin typeface="Proxima Nova Regular"/>
          <a:ea typeface="Proxima Nova Regular"/>
          <a:cs typeface="Proxima Nova Regular"/>
        </a:defRPr>
      </a:lvl5pPr>
      <a:lvl6pPr marL="2641600" marR="0" indent="-355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>
          <a:ln>
            <a:noFill/>
          </a:ln>
          <a:solidFill>
            <a:srgbClr val="323332"/>
          </a:solidFill>
          <a:latin typeface="Proxima Nova Regular"/>
          <a:ea typeface="Proxima Nova Regular"/>
          <a:cs typeface="Proxima Nova Regular"/>
        </a:defRPr>
      </a:lvl6pPr>
      <a:lvl7pPr marL="3098800" marR="0" indent="-355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>
          <a:ln>
            <a:noFill/>
          </a:ln>
          <a:solidFill>
            <a:srgbClr val="323332"/>
          </a:solidFill>
          <a:latin typeface="Proxima Nova Regular"/>
          <a:ea typeface="Proxima Nova Regular"/>
          <a:cs typeface="Proxima Nova Regular"/>
        </a:defRPr>
      </a:lvl7pPr>
      <a:lvl8pPr marL="3556000" marR="0" indent="-355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>
          <a:ln>
            <a:noFill/>
          </a:ln>
          <a:solidFill>
            <a:srgbClr val="323332"/>
          </a:solidFill>
          <a:latin typeface="Proxima Nova Regular"/>
          <a:ea typeface="Proxima Nova Regular"/>
          <a:cs typeface="Proxima Nova Regular"/>
        </a:defRPr>
      </a:lvl8pPr>
      <a:lvl9pPr marL="4013200" marR="0" indent="-355600" algn="l" defTabSz="91440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defRPr sz="2800" b="0" i="0" u="none" strike="noStrike" cap="none" spc="0">
          <a:ln>
            <a:noFill/>
          </a:ln>
          <a:solidFill>
            <a:srgbClr val="323332"/>
          </a:solidFill>
          <a:latin typeface="Proxima Nova Regular"/>
          <a:ea typeface="Proxima Nova Regular"/>
          <a:cs typeface="Proxima Nova Regular"/>
        </a:defRPr>
      </a:lvl9pPr>
    </p:bodyStyle>
    <p:otherStyle>
      <a:lvl1pPr marL="0" marR="0" indent="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1pPr>
      <a:lvl2pPr marL="0" marR="0" indent="45720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2pPr>
      <a:lvl3pPr marL="0" marR="0" indent="91440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3pPr>
      <a:lvl4pPr marL="0" marR="0" indent="137160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4pPr>
      <a:lvl5pPr marL="0" marR="0" indent="182880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5pPr>
      <a:lvl6pPr marL="0" marR="0" indent="228600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274320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7pPr>
      <a:lvl8pPr marL="0" marR="0" indent="320040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8pPr>
      <a:lvl9pPr marL="0" marR="0" indent="3657600" algn="r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>
          <a:ln>
            <a:noFill/>
          </a:ln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stas170b82@gmail.com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1"/>
          <p:cNvSpPr>
            <a:spLocks noGrp="1"/>
          </p:cNvSpPr>
          <p:nvPr>
            <p:ph type="body" sz="quarter" idx="11"/>
          </p:nvPr>
        </p:nvSpPr>
        <p:spPr bwMode="auto">
          <a:xfrm>
            <a:off x="1436693" y="5517232"/>
            <a:ext cx="5799600" cy="332072"/>
          </a:xfrm>
        </p:spPr>
        <p:txBody>
          <a:bodyPr/>
          <a:lstStyle/>
          <a:p>
            <a:pPr>
              <a:defRPr/>
            </a:pPr>
            <a:r>
              <a:rPr lang="ru-RU" dirty="0"/>
              <a:t>Смешанное занятие №</a:t>
            </a:r>
            <a:r>
              <a:rPr lang="ru-RU" dirty="0" smtClean="0"/>
              <a:t>3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0"/>
          </p:nvPr>
        </p:nvSpPr>
        <p:spPr bwMode="auto"/>
        <p:txBody>
          <a:bodyPr/>
          <a:lstStyle/>
          <a:p>
            <a:pPr>
              <a:defRPr/>
            </a:pPr>
            <a:r>
              <a:rPr lang="ru-RU" sz="3600" dirty="0"/>
              <a:t>Знакомство с колоночными</a:t>
            </a:r>
            <a:endParaRPr dirty="0"/>
          </a:p>
          <a:p>
            <a:pPr>
              <a:defRPr/>
            </a:pPr>
            <a:r>
              <a:rPr lang="ru-RU" sz="3600" dirty="0"/>
              <a:t>базами данных</a:t>
            </a:r>
            <a:endParaRPr dirty="0"/>
          </a:p>
          <a:p>
            <a:pPr>
              <a:defRPr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ru-RU" sz="3000"/>
              <a:t>Немного нудного. Чем обусловлено построчное хранение данных в привычных нам БД?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10</a:t>
            </a:fld>
            <a:endParaRPr lang="ru-RU"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982569" y="1753849"/>
            <a:ext cx="97262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Архитектура реляционных СУБД продумывалась еще в 1970-х годах. И главной задачей баз данных тогда была поддержка автоматизации любого бумажного учета. </a:t>
            </a:r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/>
              <a:t>Построчное хранение данных - физическое хранение всей таблицы в виде одной записи, в которой поля идут последовательно одно за другим, а за последним полем записи в общем случае идет первое следующей записи.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Что это дает и отнимает?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11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734372"/>
            <a:ext cx="50109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R"/>
              <a:defRPr/>
            </a:pPr>
            <a:r>
              <a:rPr lang="ru-RU"/>
              <a:t>быстрое добавление новых строк в БД; </a:t>
            </a:r>
            <a:endParaRPr/>
          </a:p>
          <a:p>
            <a:pPr marL="342900" indent="-342900">
              <a:buAutoNum type="arabicParenR"/>
              <a:defRPr/>
            </a:pPr>
            <a:r>
              <a:rPr lang="ru-RU"/>
              <a:t>гораздо быстрее можем получить информацию о чем-то точечном, например всю информацию по одному заказу (точечное чтение строки) но…. </a:t>
            </a:r>
          </a:p>
          <a:p>
            <a:pPr marL="342900" indent="-342900">
              <a:buAutoNum type="arabicParenR"/>
              <a:defRPr/>
            </a:pPr>
            <a:endParaRPr lang="ru-RU"/>
          </a:p>
          <a:p>
            <a:pPr>
              <a:defRPr/>
            </a:pPr>
            <a:r>
              <a:rPr lang="ru-RU"/>
              <a:t>Построчное хранение данных вынуждает базу читать все строки со всеми полями, даже если мы выбираем некоторые из них.</a:t>
            </a:r>
            <a:endParaRPr/>
          </a:p>
        </p:txBody>
      </p:sp>
      <p:pic>
        <p:nvPicPr>
          <p:cNvPr id="7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5993476" y="1612532"/>
            <a:ext cx="3848793" cy="3938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Пример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12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734372"/>
            <a:ext cx="9823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Мы имеем таблицу с 150-ю колонками, и хотим выбрать 3 из них. Строковая БД для выбора нужный столбцов «вынуждена» прочитать все строки со столбцами в память</a:t>
            </a:r>
            <a:endParaRPr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721862" y="2937533"/>
            <a:ext cx="8249820" cy="18007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ru-RU" sz="3000"/>
              <a:t>Это причиняет боль аналитикам, а аналитики причиняют боль БД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13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734372"/>
            <a:ext cx="98239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Аналитические выборки обычно содержат ограниченное количество столбцов, по которым рассчитываются необходимые, зачастую сложные показатели, требующие чтения большого количества информации</a:t>
            </a:r>
            <a:endParaRPr/>
          </a:p>
        </p:txBody>
      </p:sp>
      <p:pic>
        <p:nvPicPr>
          <p:cNvPr id="7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212148" y="2502543"/>
            <a:ext cx="5267136" cy="34202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А чем могут помочь колоночные БД?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14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734372"/>
            <a:ext cx="982397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У нас все еще таблица с 150 колонками и мы все еще хотим информацию из 3-х полей, но БД у нас теперь колоночная. </a:t>
            </a:r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/>
              <a:t>Мы читаем информацию из 3-х колонок таблицы, не затрагивая остальные 147</a:t>
            </a:r>
            <a:endParaRPr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94601" y="3819212"/>
            <a:ext cx="7690455" cy="1251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 smtClean="0"/>
              <a:t>#0</a:t>
            </a:r>
            <a:fld id="{0323F08B-D032-4F67-8371-8DFB6E3A69CA}" type="slidenum">
              <a:rPr smtClean="0"/>
              <a:t>15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568" y="3265881"/>
            <a:ext cx="6000750" cy="2457450"/>
          </a:xfrm>
          <a:prstGeom prst="rect">
            <a:avLst/>
          </a:prstGeom>
        </p:spPr>
      </p:pic>
      <p:pic>
        <p:nvPicPr>
          <p:cNvPr id="1028" name="Picture 4" descr="https://clickhouse.tech/docs/ru/images/row-oriente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568" y="383805"/>
            <a:ext cx="6000750" cy="245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37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Есть и недостатки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16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734372"/>
            <a:ext cx="9823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ru-RU"/>
              <a:t>медленно работают на запись, поэтому не подходят для постоянного добавления в них данных;</a:t>
            </a:r>
            <a:endParaRPr/>
          </a:p>
          <a:p>
            <a:pPr marL="342900" indent="-342900">
              <a:buFont typeface="+mj-lt"/>
              <a:buAutoNum type="arabicPeriod"/>
              <a:defRPr/>
            </a:pPr>
            <a:endParaRPr lang="ru-RU"/>
          </a:p>
          <a:p>
            <a:pPr marL="342900" indent="-342900">
              <a:buFont typeface="+mj-lt"/>
              <a:buAutoNum type="arabicPeriod"/>
              <a:defRPr/>
            </a:pPr>
            <a:r>
              <a:rPr lang="ru-RU"/>
              <a:t>мало подходят для точечного чтения одиночных строк</a:t>
            </a:r>
            <a:endParaRPr/>
          </a:p>
        </p:txBody>
      </p:sp>
      <p:pic>
        <p:nvPicPr>
          <p:cNvPr id="7" name="object 2"/>
          <p:cNvPicPr/>
          <p:nvPr/>
        </p:nvPicPr>
        <p:blipFill>
          <a:blip r:embed="rId2"/>
          <a:stretch/>
        </p:blipFill>
        <p:spPr bwMode="auto">
          <a:xfrm>
            <a:off x="3714961" y="2959517"/>
            <a:ext cx="4261509" cy="29018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ru-RU"/>
              <a:t>Немного про OLAP - сценарий и вот это все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Что такое </a:t>
            </a:r>
            <a:r>
              <a:rPr lang="en-US"/>
              <a:t>OLAP</a:t>
            </a:r>
            <a:endParaRPr lang="ru-RU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18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734372"/>
            <a:ext cx="982397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/>
              <a:t>OLAP</a:t>
            </a:r>
            <a:r>
              <a:rPr lang="ru-RU"/>
              <a:t> (online analytical processing, интерактивная аналитическая обработка) — технология обработки данных, заключающаяся в подготовке суммарной (агрегированной) информации на основе больших массивов данных, структурированных по многомерному принципу. OLAP-структура, созданная из рабочих данных, называется OLAP-куб. Куб создаётся из соединения таблиц с применением схемы звезды или схемы снежинки. </a:t>
            </a:r>
          </a:p>
          <a:p>
            <a:pPr>
              <a:defRPr/>
            </a:pPr>
            <a:r>
              <a:rPr lang="ru-RU"/>
              <a:t>Эдгар Кодд, предложил в 1993 году «12 правил аналитической обработки в реальном времени»</a:t>
            </a:r>
            <a:endParaRPr/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 b="1"/>
              <a:t>Типы </a:t>
            </a:r>
            <a:r>
              <a:rPr lang="en-US" b="1"/>
              <a:t>OLAP: </a:t>
            </a:r>
            <a:endParaRPr lang="ru-RU" b="1"/>
          </a:p>
          <a:p>
            <a:pPr>
              <a:defRPr/>
            </a:pPr>
            <a:r>
              <a:rPr lang="en-US"/>
              <a:t>• </a:t>
            </a:r>
            <a:r>
              <a:rPr lang="ru-RU"/>
              <a:t>многомерная </a:t>
            </a:r>
            <a:r>
              <a:rPr lang="en-US"/>
              <a:t>OLAP (Multidimensional OLAP — </a:t>
            </a:r>
            <a:r>
              <a:rPr lang="en-US" b="1"/>
              <a:t>MOLAP</a:t>
            </a:r>
            <a:r>
              <a:rPr lang="en-US"/>
              <a:t>); </a:t>
            </a:r>
            <a:endParaRPr lang="ru-RU"/>
          </a:p>
          <a:p>
            <a:pPr>
              <a:defRPr/>
            </a:pPr>
            <a:r>
              <a:rPr lang="en-US"/>
              <a:t>• </a:t>
            </a:r>
            <a:r>
              <a:rPr lang="ru-RU"/>
              <a:t>реляционная </a:t>
            </a:r>
            <a:r>
              <a:rPr lang="en-US"/>
              <a:t>OLAP (Relational OLAP — </a:t>
            </a:r>
            <a:r>
              <a:rPr lang="en-US" b="1"/>
              <a:t>ROLAP</a:t>
            </a:r>
            <a:r>
              <a:rPr lang="en-US"/>
              <a:t>); </a:t>
            </a:r>
            <a:endParaRPr lang="ru-RU"/>
          </a:p>
          <a:p>
            <a:pPr>
              <a:defRPr/>
            </a:pPr>
            <a:r>
              <a:rPr lang="en-US"/>
              <a:t>• </a:t>
            </a:r>
            <a:r>
              <a:rPr lang="ru-RU"/>
              <a:t>гибридная </a:t>
            </a:r>
            <a:r>
              <a:rPr lang="en-US"/>
              <a:t>OLAP (Hybrid OLAP — </a:t>
            </a:r>
            <a:r>
              <a:rPr lang="en-US" b="1"/>
              <a:t>HOLAP</a:t>
            </a:r>
            <a:r>
              <a:rPr lang="en-US"/>
              <a:t>)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ru-RU" sz="3000"/>
              <a:t>Отличительные особенности OLAP - сценария и почему колоночные СУБД лучше подходят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19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734372"/>
            <a:ext cx="982397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dirty="0"/>
              <a:t>• подавляющее большинство запросов - на чтение; </a:t>
            </a:r>
          </a:p>
          <a:p>
            <a:pPr>
              <a:defRPr/>
            </a:pPr>
            <a:r>
              <a:rPr lang="ru-RU" dirty="0"/>
              <a:t>• данные обновляются достаточно большими пачками (&gt; 1000 строк), а не по одной строке, или не обновляются вообще; </a:t>
            </a:r>
          </a:p>
          <a:p>
            <a:pPr>
              <a:defRPr/>
            </a:pPr>
            <a:r>
              <a:rPr lang="ru-RU" dirty="0"/>
              <a:t>• данные добавляются в БД, но не изменяются; </a:t>
            </a:r>
          </a:p>
          <a:p>
            <a:pPr>
              <a:defRPr/>
            </a:pPr>
            <a:r>
              <a:rPr lang="ru-RU" dirty="0"/>
              <a:t>• при чтении, вынимается достаточно большое количество строк из БД, но только небольшое подмножество столбцов; </a:t>
            </a:r>
          </a:p>
          <a:p>
            <a:pPr>
              <a:defRPr/>
            </a:pPr>
            <a:r>
              <a:rPr lang="ru-RU" dirty="0"/>
              <a:t>• таблицы являются «широкими», то есть, содержат большое количество столбцов; </a:t>
            </a:r>
          </a:p>
          <a:p>
            <a:pPr>
              <a:defRPr/>
            </a:pPr>
            <a:r>
              <a:rPr lang="ru-RU" dirty="0"/>
              <a:t>• запросы идут сравнительно редко (обычно не более сотни в секунду на сервер); </a:t>
            </a:r>
          </a:p>
          <a:p>
            <a:pPr>
              <a:defRPr/>
            </a:pPr>
            <a:r>
              <a:rPr lang="ru-RU" dirty="0"/>
              <a:t>• транзакции отсутствуют; </a:t>
            </a:r>
          </a:p>
          <a:p>
            <a:pPr>
              <a:defRPr/>
            </a:pPr>
            <a:r>
              <a:rPr lang="ru-RU" dirty="0"/>
              <a:t>• низкие требования к </a:t>
            </a:r>
            <a:r>
              <a:rPr lang="ru-RU" dirty="0" err="1"/>
              <a:t>консистентности</a:t>
            </a:r>
            <a:r>
              <a:rPr lang="ru-RU" dirty="0"/>
              <a:t> данных; </a:t>
            </a:r>
          </a:p>
          <a:p>
            <a:pPr>
              <a:defRPr/>
            </a:pPr>
            <a:r>
              <a:rPr lang="ru-RU" dirty="0"/>
              <a:t>• в запросе одна большая таблица, все таблицы кроме одной маленькие; </a:t>
            </a:r>
          </a:p>
          <a:p>
            <a:pPr>
              <a:defRPr/>
            </a:pPr>
            <a:r>
              <a:rPr lang="ru-RU" dirty="0"/>
              <a:t>• результат выполнения запроса существенно меньше исходных данных - то есть, данные фильтруются или </a:t>
            </a:r>
            <a:r>
              <a:rPr lang="ru-RU" dirty="0" err="1"/>
              <a:t>агрегируются</a:t>
            </a:r>
            <a:r>
              <a:rPr lang="ru-RU" dirty="0"/>
              <a:t>; результат выполнения помещается в оперативку на одном сервере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Текст 14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Воронков Станислав</a:t>
            </a:r>
          </a:p>
          <a:p>
            <a:pPr marL="0" indent="0">
              <a:buNone/>
            </a:pPr>
            <a:r>
              <a:rPr lang="ru-RU" dirty="0" smtClean="0"/>
              <a:t>Аналитик</a:t>
            </a:r>
          </a:p>
          <a:p>
            <a:pPr marL="0" indent="0">
              <a:buNone/>
            </a:pPr>
            <a:r>
              <a:rPr lang="ru-RU" dirty="0" smtClean="0"/>
              <a:t>Отвечаю в телеграмме:</a:t>
            </a:r>
            <a:br>
              <a:rPr lang="ru-RU" dirty="0" smtClean="0"/>
            </a:br>
            <a:r>
              <a:rPr lang="en-US" dirty="0" smtClean="0"/>
              <a:t>@</a:t>
            </a:r>
            <a:r>
              <a:rPr lang="en-US" dirty="0" err="1" smtClean="0"/>
              <a:t>Stanislavus_pripekalus</a:t>
            </a: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И на почте: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stas170b82@gmail.com</a:t>
            </a: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 rtl="0">
              <a:buNone/>
            </a:pPr>
            <a:r>
              <a:rPr lang="ru-RU" dirty="0" smtClean="0"/>
              <a:t>Тут мы изучим написание </a:t>
            </a:r>
            <a:r>
              <a:rPr lang="ru-RU" dirty="0"/>
              <a:t>SQL запросов (</a:t>
            </a:r>
            <a:r>
              <a:rPr lang="ru-RU" dirty="0" err="1"/>
              <a:t>Clickhouse</a:t>
            </a:r>
            <a:r>
              <a:rPr lang="ru-RU" dirty="0"/>
              <a:t>)</a:t>
            </a:r>
            <a:endParaRPr lang="ru-RU" dirty="0"/>
          </a:p>
          <a:p>
            <a:pPr marL="0" indent="0" rtl="0">
              <a:buNone/>
            </a:pPr>
            <a:r>
              <a:rPr lang="ru-RU" dirty="0"/>
              <a:t>Запросы включают агрегатные функции, группировки, функции для работы с датами, условные конструкции, работу с массивам, функции для работы географическими </a:t>
            </a:r>
            <a:r>
              <a:rPr lang="ru-RU" dirty="0" smtClean="0"/>
              <a:t>координатами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569" y="1249713"/>
            <a:ext cx="2451698" cy="435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02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20</a:t>
            </a:fld>
            <a:endParaRPr lang="ru-RU"/>
          </a:p>
        </p:txBody>
      </p:sp>
      <p:sp>
        <p:nvSpPr>
          <p:cNvPr id="5" name="Прямоугольник 1"/>
          <p:cNvSpPr/>
          <p:nvPr/>
        </p:nvSpPr>
        <p:spPr bwMode="auto">
          <a:xfrm>
            <a:off x="990882" y="1834125"/>
            <a:ext cx="982397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ru-RU"/>
              <a:t>Для выполнения аналитического запроса, требуется прочитать небольшое количество столбцов таблицы. В колоночной БД для этого можно читать только нужные данные. Например, если вам требуется только 5 столбцов из 100, то следует рассчитывать на 20-кратное уменьшение ввода-вывода. </a:t>
            </a:r>
          </a:p>
          <a:p>
            <a:pPr marL="342900" indent="-342900">
              <a:buAutoNum type="arabicPeriod"/>
              <a:defRPr/>
            </a:pPr>
            <a:endParaRPr lang="ru-RU"/>
          </a:p>
          <a:p>
            <a:pPr marL="342900" indent="-342900">
              <a:buAutoNum type="arabicPeriod"/>
              <a:defRPr/>
            </a:pPr>
            <a:r>
              <a:rPr lang="ru-RU"/>
              <a:t>Так как данные читаются пачками, то их проще сжимать. Данные, лежащие по столбцам также лучше сжимаются. За счёт этого, дополнительно уменьшается объём ввода-вывода. </a:t>
            </a:r>
          </a:p>
          <a:p>
            <a:pPr marL="342900" indent="-342900">
              <a:buAutoNum type="arabicPeriod"/>
              <a:defRPr/>
            </a:pPr>
            <a:endParaRPr lang="ru-RU"/>
          </a:p>
          <a:p>
            <a:pPr marL="342900" indent="-342900">
              <a:buAutoNum type="arabicPeriod"/>
              <a:defRPr/>
            </a:pPr>
            <a:r>
              <a:rPr lang="ru-RU"/>
              <a:t>За счёт уменьшения ввода-вывода, больше данных влезает в системный кэш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lvl="0">
              <a:defRPr/>
            </a:pPr>
            <a:r>
              <a:rPr lang="en-US"/>
              <a:t>ClickHouse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22</a:t>
            </a:fld>
            <a:endParaRPr lang="ru-RU"/>
          </a:p>
        </p:txBody>
      </p:sp>
      <p:sp>
        <p:nvSpPr>
          <p:cNvPr id="5" name="Прямоугольник 1"/>
          <p:cNvSpPr/>
          <p:nvPr/>
        </p:nvSpPr>
        <p:spPr bwMode="auto">
          <a:xfrm>
            <a:off x="990882" y="1834125"/>
            <a:ext cx="98239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b="1"/>
              <a:t>ClickHouse</a:t>
            </a:r>
            <a:r>
              <a:rPr lang="ru-RU"/>
              <a:t> - колоночная система управления базами данных (СУБД) для онлайн обработки аналитических запросов (OLAP). </a:t>
            </a:r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 b="1"/>
              <a:t>ClickHouse</a:t>
            </a:r>
            <a:r>
              <a:rPr lang="ru-RU"/>
              <a:t> использует собственный диалект SQL близкий к стандартному, но содержащий различные расширения: массивы и вложенные структуры данных, функции высшего порядка, вероятностные структуры, специализированные агрегатные функции, функциональности для семплирования, приблизительных вычислений, возможность создания хранимых представлений с агрегацией.</a:t>
            </a:r>
            <a:endParaRPr/>
          </a:p>
        </p:txBody>
      </p:sp>
      <p:pic>
        <p:nvPicPr>
          <p:cNvPr id="6" name="Рисунок 2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90882" y="872824"/>
            <a:ext cx="539778" cy="457223"/>
          </a:xfrm>
          <a:prstGeom prst="rect">
            <a:avLst/>
          </a:prstGeom>
        </p:spPr>
      </p:pic>
      <p:sp>
        <p:nvSpPr>
          <p:cNvPr id="7" name="Текст 2"/>
          <p:cNvSpPr>
            <a:spLocks noGrp="1"/>
          </p:cNvSpPr>
          <p:nvPr>
            <p:ph type="body" sz="quarter" idx="13"/>
          </p:nvPr>
        </p:nvSpPr>
        <p:spPr bwMode="auto">
          <a:xfrm>
            <a:off x="1530660" y="788619"/>
            <a:ext cx="9726295" cy="82391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/>
              <a:t>ClickHouse</a:t>
            </a: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ru-RU"/>
              <a:t>За секунды получаем информацию о поездках за 3 года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23</a:t>
            </a:fld>
            <a:endParaRPr lang="ru-RU"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982568" y="1891159"/>
            <a:ext cx="6490573" cy="2341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 smtClean="0">
                <a:solidFill>
                  <a:srgbClr val="0070C0"/>
                </a:solidFill>
              </a:rPr>
              <a:t>select</a:t>
            </a:r>
            <a:r>
              <a:rPr lang="en-US" dirty="0" smtClean="0"/>
              <a:t> </a:t>
            </a:r>
            <a:r>
              <a:rPr lang="en-US" dirty="0" err="1" smtClean="0"/>
              <a:t>toYear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7030A0"/>
                </a:solidFill>
              </a:rPr>
              <a:t>pickup_date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0070C0"/>
                </a:solidFill>
              </a:rPr>
              <a:t>as year</a:t>
            </a:r>
            <a:r>
              <a:rPr lang="en-US" dirty="0" smtClean="0"/>
              <a:t>,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 smtClean="0"/>
              <a:t>        count(</a:t>
            </a:r>
            <a:r>
              <a:rPr lang="en-US" dirty="0" err="1" smtClean="0">
                <a:solidFill>
                  <a:srgbClr val="7030A0"/>
                </a:solidFill>
              </a:rPr>
              <a:t>trip_id</a:t>
            </a:r>
            <a:r>
              <a:rPr lang="en-US" dirty="0" smtClean="0"/>
              <a:t>)</a:t>
            </a:r>
            <a:r>
              <a:rPr lang="en-US" dirty="0" smtClean="0">
                <a:solidFill>
                  <a:srgbClr val="0070C0"/>
                </a:solidFill>
              </a:rPr>
              <a:t> as </a:t>
            </a:r>
            <a:r>
              <a:rPr lang="en-US" dirty="0" err="1" smtClean="0"/>
              <a:t>number_of_trips</a:t>
            </a:r>
            <a:r>
              <a:rPr lang="en-US" dirty="0" smtClean="0"/>
              <a:t>,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 smtClean="0"/>
              <a:t>        </a:t>
            </a:r>
            <a:r>
              <a:rPr lang="en-US" dirty="0" err="1" smtClean="0"/>
              <a:t>avg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7030A0"/>
                </a:solidFill>
              </a:rPr>
              <a:t>trip_distance</a:t>
            </a:r>
            <a:r>
              <a:rPr lang="en-US" dirty="0" smtClean="0"/>
              <a:t>)</a:t>
            </a:r>
            <a:r>
              <a:rPr lang="en-US" dirty="0" smtClean="0">
                <a:solidFill>
                  <a:srgbClr val="0070C0"/>
                </a:solidFill>
              </a:rPr>
              <a:t> as </a:t>
            </a:r>
            <a:r>
              <a:rPr lang="en-US" dirty="0" err="1" smtClean="0"/>
              <a:t>average_trips_distance</a:t>
            </a:r>
            <a:r>
              <a:rPr lang="en-US" dirty="0" smtClean="0"/>
              <a:t>, max(</a:t>
            </a:r>
            <a:r>
              <a:rPr lang="en-US" dirty="0" err="1" smtClean="0">
                <a:solidFill>
                  <a:srgbClr val="7030A0"/>
                </a:solidFill>
              </a:rPr>
              <a:t>total_amount</a:t>
            </a:r>
            <a:r>
              <a:rPr lang="en-US" dirty="0" smtClean="0"/>
              <a:t>)</a:t>
            </a:r>
            <a:r>
              <a:rPr lang="en-US" dirty="0" smtClean="0">
                <a:solidFill>
                  <a:srgbClr val="0070C0"/>
                </a:solidFill>
              </a:rPr>
              <a:t> as </a:t>
            </a:r>
            <a:r>
              <a:rPr lang="en-US" dirty="0" err="1" smtClean="0"/>
              <a:t>max_amount</a:t>
            </a:r>
            <a:r>
              <a:rPr lang="en-US" dirty="0" smtClean="0"/>
              <a:t>,</a:t>
            </a:r>
            <a:endParaRPr dirty="0" smtClean="0"/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 smtClean="0"/>
              <a:t>         min(</a:t>
            </a:r>
            <a:r>
              <a:rPr lang="en-US" dirty="0" err="1" smtClean="0">
                <a:solidFill>
                  <a:srgbClr val="7030A0"/>
                </a:solidFill>
              </a:rPr>
              <a:t>total_amount</a:t>
            </a:r>
            <a:r>
              <a:rPr lang="en-US" dirty="0" smtClean="0"/>
              <a:t>) </a:t>
            </a:r>
            <a:r>
              <a:rPr lang="en-US" dirty="0" smtClean="0">
                <a:solidFill>
                  <a:srgbClr val="0070C0"/>
                </a:solidFill>
              </a:rPr>
              <a:t>as </a:t>
            </a:r>
            <a:r>
              <a:rPr lang="en-US" dirty="0" err="1" smtClean="0"/>
              <a:t>min_amount</a:t>
            </a:r>
            <a:r>
              <a:rPr lang="en-US" dirty="0" smtClean="0"/>
              <a:t>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 smtClean="0">
                <a:solidFill>
                  <a:srgbClr val="0070C0"/>
                </a:solidFill>
              </a:rPr>
              <a:t>from</a:t>
            </a:r>
            <a:r>
              <a:rPr lang="en-US" dirty="0" smtClean="0"/>
              <a:t> </a:t>
            </a:r>
            <a:r>
              <a:rPr lang="en-US" dirty="0" err="1" smtClean="0"/>
              <a:t>datasets.trips_mergetree</a:t>
            </a:r>
            <a:r>
              <a:rPr lang="en-US" dirty="0" smtClean="0"/>
              <a:t>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 smtClean="0">
                <a:solidFill>
                  <a:srgbClr val="0070C0"/>
                </a:solidFill>
              </a:rPr>
              <a:t>where</a:t>
            </a:r>
            <a:r>
              <a:rPr lang="en-US" dirty="0" smtClean="0"/>
              <a:t> </a:t>
            </a:r>
            <a:r>
              <a:rPr lang="en-US" dirty="0" err="1" smtClean="0">
                <a:solidFill>
                  <a:srgbClr val="7030A0"/>
                </a:solidFill>
              </a:rPr>
              <a:t>pickup_date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between</a:t>
            </a:r>
            <a:r>
              <a:rPr lang="en-US" dirty="0" smtClean="0"/>
              <a:t> '</a:t>
            </a:r>
            <a:r>
              <a:rPr lang="en-US" dirty="0" smtClean="0">
                <a:solidFill>
                  <a:srgbClr val="00B050"/>
                </a:solidFill>
              </a:rPr>
              <a:t>2010-01-01</a:t>
            </a:r>
            <a:r>
              <a:rPr lang="en-US" dirty="0" smtClean="0"/>
              <a:t>' </a:t>
            </a:r>
            <a:r>
              <a:rPr lang="en-US" dirty="0" smtClean="0">
                <a:solidFill>
                  <a:srgbClr val="0070C0"/>
                </a:solidFill>
              </a:rPr>
              <a:t>and</a:t>
            </a:r>
            <a:r>
              <a:rPr lang="en-US" dirty="0" smtClean="0"/>
              <a:t> '</a:t>
            </a:r>
            <a:r>
              <a:rPr lang="en-US" dirty="0" smtClean="0">
                <a:solidFill>
                  <a:srgbClr val="00B050"/>
                </a:solidFill>
              </a:rPr>
              <a:t>2013-01-01</a:t>
            </a:r>
            <a:r>
              <a:rPr lang="en-US" dirty="0" smtClean="0"/>
              <a:t>'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 smtClean="0">
                <a:solidFill>
                  <a:srgbClr val="0070C0"/>
                </a:solidFill>
              </a:rPr>
              <a:t>group by year;</a:t>
            </a:r>
            <a:endParaRPr lang="en-US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7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061132" y="4678333"/>
            <a:ext cx="7569168" cy="7479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Разнообразие функций агрегации</a:t>
            </a:r>
          </a:p>
        </p:txBody>
      </p:sp>
      <p:sp>
        <p:nvSpPr>
          <p:cNvPr id="5" name="Текст 3"/>
          <p:cNvSpPr>
            <a:spLocks noGrp="1"/>
          </p:cNvSpPr>
          <p:nvPr>
            <p:ph type="body" sz="quarter" idx="11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Получим информацию по оплатам за 4 года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25</a:t>
            </a:fld>
            <a:endParaRPr lang="ru-RU"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982569" y="1612532"/>
            <a:ext cx="8096118" cy="2871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>
                <a:solidFill>
                  <a:srgbClr val="0070C0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toYear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pickup_date</a:t>
            </a:r>
            <a:r>
              <a:rPr lang="en-US" dirty="0">
                <a:solidFill>
                  <a:srgbClr val="0070C0"/>
                </a:solidFill>
              </a:rPr>
              <a:t>) as year</a:t>
            </a:r>
            <a:r>
              <a:rPr lang="en-US" dirty="0"/>
              <a:t>,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/>
              <a:t>        </a:t>
            </a:r>
            <a:r>
              <a:rPr lang="en-US" dirty="0" err="1"/>
              <a:t>countIf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trip_id,tip_amount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&gt; 0)</a:t>
            </a:r>
            <a:r>
              <a:rPr lang="en-US" dirty="0">
                <a:solidFill>
                  <a:srgbClr val="0070C0"/>
                </a:solidFill>
              </a:rPr>
              <a:t> as </a:t>
            </a:r>
            <a:r>
              <a:rPr lang="en-US" dirty="0" err="1"/>
              <a:t>number_of_orders_with_tips</a:t>
            </a:r>
            <a:r>
              <a:rPr lang="en-US" dirty="0"/>
              <a:t>, sum(</a:t>
            </a:r>
            <a:r>
              <a:rPr lang="en-US" dirty="0" err="1">
                <a:solidFill>
                  <a:srgbClr val="7030A0"/>
                </a:solidFill>
              </a:rPr>
              <a:t>tip_amount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sum_of_tips</a:t>
            </a:r>
            <a:r>
              <a:rPr lang="en-US" dirty="0"/>
              <a:t>,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/>
              <a:t>         median(</a:t>
            </a:r>
            <a:r>
              <a:rPr lang="en-US" dirty="0" err="1">
                <a:solidFill>
                  <a:srgbClr val="7030A0"/>
                </a:solidFill>
              </a:rPr>
              <a:t>total_amoun</a:t>
            </a:r>
            <a:r>
              <a:rPr lang="en-US" dirty="0" err="1"/>
              <a:t>t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median_of_total_amount</a:t>
            </a:r>
            <a:r>
              <a:rPr lang="en-US" dirty="0"/>
              <a:t>, </a:t>
            </a:r>
            <a:r>
              <a:rPr lang="en-US" dirty="0" err="1"/>
              <a:t>sumIf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total_amount,cab_type</a:t>
            </a:r>
            <a:r>
              <a:rPr lang="en-US" dirty="0"/>
              <a:t> = '</a:t>
            </a:r>
            <a:r>
              <a:rPr lang="en-US" dirty="0">
                <a:solidFill>
                  <a:srgbClr val="00B050"/>
                </a:solidFill>
              </a:rPr>
              <a:t>yellow</a:t>
            </a:r>
            <a:r>
              <a:rPr lang="en-US" dirty="0"/>
              <a:t>')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yellow_total_amount</a:t>
            </a:r>
            <a:r>
              <a:rPr lang="en-US" dirty="0"/>
              <a:t>, </a:t>
            </a:r>
            <a:r>
              <a:rPr lang="en-US" dirty="0" err="1"/>
              <a:t>sumIf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total_amount,cab_type</a:t>
            </a:r>
            <a:r>
              <a:rPr lang="en-US" dirty="0"/>
              <a:t> = '</a:t>
            </a:r>
            <a:r>
              <a:rPr lang="en-US" dirty="0">
                <a:solidFill>
                  <a:srgbClr val="00B050"/>
                </a:solidFill>
              </a:rPr>
              <a:t>green</a:t>
            </a:r>
            <a:r>
              <a:rPr lang="en-US" dirty="0"/>
              <a:t>')</a:t>
            </a:r>
            <a:r>
              <a:rPr lang="en-US" dirty="0">
                <a:solidFill>
                  <a:srgbClr val="0070C0"/>
                </a:solidFill>
              </a:rPr>
              <a:t> as </a:t>
            </a:r>
            <a:r>
              <a:rPr lang="en-US" dirty="0" err="1"/>
              <a:t>green_total_amount</a:t>
            </a:r>
            <a:r>
              <a:rPr lang="en-US" dirty="0"/>
              <a:t>, quantiles(0.75,0.90)(</a:t>
            </a:r>
            <a:r>
              <a:rPr lang="en-US" dirty="0" err="1">
                <a:solidFill>
                  <a:srgbClr val="7030A0"/>
                </a:solidFill>
              </a:rPr>
              <a:t>total_amount</a:t>
            </a:r>
            <a:r>
              <a:rPr lang="en-US" dirty="0"/>
              <a:t>)</a:t>
            </a:r>
            <a:r>
              <a:rPr lang="en-US" dirty="0">
                <a:solidFill>
                  <a:srgbClr val="0070C0"/>
                </a:solidFill>
              </a:rPr>
              <a:t> as </a:t>
            </a:r>
            <a:r>
              <a:rPr lang="en-US" dirty="0" err="1"/>
              <a:t>quantiles_total_amount</a:t>
            </a:r>
            <a:r>
              <a:rPr lang="en-US" dirty="0"/>
              <a:t>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datasets.trips_mergetree</a:t>
            </a:r>
            <a:r>
              <a:rPr lang="en-US" dirty="0"/>
              <a:t>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pickup_date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between </a:t>
            </a:r>
            <a:r>
              <a:rPr lang="en-US" dirty="0"/>
              <a:t>'</a:t>
            </a:r>
            <a:r>
              <a:rPr lang="en-US" dirty="0">
                <a:solidFill>
                  <a:srgbClr val="00B050"/>
                </a:solidFill>
              </a:rPr>
              <a:t>2010-01-01</a:t>
            </a:r>
            <a:r>
              <a:rPr lang="en-US" dirty="0"/>
              <a:t>'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/>
              <a:t>'</a:t>
            </a:r>
            <a:r>
              <a:rPr lang="en-US" dirty="0">
                <a:solidFill>
                  <a:srgbClr val="00B050"/>
                </a:solidFill>
              </a:rPr>
              <a:t>2013-12-31</a:t>
            </a:r>
            <a:r>
              <a:rPr lang="en-US" dirty="0"/>
              <a:t>' </a:t>
            </a:r>
          </a:p>
          <a:p>
            <a:pPr marL="368935" marR="787400" indent="-356235">
              <a:lnSpc>
                <a:spcPct val="98200"/>
              </a:lnSpc>
              <a:spcBef>
                <a:spcPts val="130"/>
              </a:spcBef>
              <a:defRPr/>
            </a:pPr>
            <a:r>
              <a:rPr lang="en-US" dirty="0">
                <a:solidFill>
                  <a:srgbClr val="0070C0"/>
                </a:solidFill>
              </a:rPr>
              <a:t>group by year;</a:t>
            </a:r>
            <a:endParaRPr lang="en-US" dirty="0">
              <a:solidFill>
                <a:srgbClr val="0070C0"/>
              </a:solidFill>
              <a:cs typeface="Arial"/>
            </a:endParaRPr>
          </a:p>
        </p:txBody>
      </p:sp>
      <p:pic>
        <p:nvPicPr>
          <p:cNvPr id="7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982569" y="4849585"/>
            <a:ext cx="10656458" cy="8359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Как оставляют чаевые в разных районах города?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26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982569" y="1645613"/>
            <a:ext cx="93370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SELECT </a:t>
            </a:r>
          </a:p>
          <a:p>
            <a:pPr>
              <a:defRPr/>
            </a:pPr>
            <a:r>
              <a:rPr lang="en-US" dirty="0" err="1">
                <a:solidFill>
                  <a:srgbClr val="7030A0"/>
                </a:solidFill>
              </a:rPr>
              <a:t>pickup_boroname</a:t>
            </a:r>
            <a:r>
              <a:rPr lang="en-US" dirty="0"/>
              <a:t>, </a:t>
            </a:r>
          </a:p>
          <a:p>
            <a:pPr>
              <a:defRPr/>
            </a:pPr>
            <a:r>
              <a:rPr lang="en-US" dirty="0"/>
              <a:t>         round(</a:t>
            </a:r>
            <a:r>
              <a:rPr lang="en-US" dirty="0" err="1"/>
              <a:t>countIf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trip_id,tip_amount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&gt; 0)/count(</a:t>
            </a:r>
            <a:r>
              <a:rPr lang="en-US" dirty="0" err="1">
                <a:solidFill>
                  <a:srgbClr val="7030A0"/>
                </a:solidFill>
              </a:rPr>
              <a:t>trip_id</a:t>
            </a:r>
            <a:r>
              <a:rPr lang="en-US" dirty="0"/>
              <a:t>) * 100,2) as </a:t>
            </a:r>
            <a:r>
              <a:rPr lang="en-US" dirty="0" err="1"/>
              <a:t>share_of_rides_with_tips</a:t>
            </a:r>
            <a:r>
              <a:rPr lang="en-US" dirty="0"/>
              <a:t>, </a:t>
            </a:r>
          </a:p>
          <a:p>
            <a:pPr>
              <a:defRPr/>
            </a:pPr>
            <a:r>
              <a:rPr lang="en-US" dirty="0" smtClean="0"/>
              <a:t>         round(</a:t>
            </a:r>
            <a:r>
              <a:rPr lang="en-US" dirty="0" err="1" smtClean="0"/>
              <a:t>sumIf</a:t>
            </a:r>
            <a:r>
              <a:rPr lang="en-US" dirty="0" smtClean="0"/>
              <a:t>(</a:t>
            </a:r>
            <a:r>
              <a:rPr lang="en-US" dirty="0" err="1" smtClean="0">
                <a:solidFill>
                  <a:srgbClr val="7030A0"/>
                </a:solidFill>
              </a:rPr>
              <a:t>total_amount</a:t>
            </a:r>
            <a:r>
              <a:rPr lang="en-US" dirty="0" smtClean="0">
                <a:solidFill>
                  <a:srgbClr val="7030A0"/>
                </a:solidFill>
              </a:rPr>
              <a:t> </a:t>
            </a:r>
            <a:r>
              <a:rPr lang="en-US" dirty="0" smtClean="0"/>
              <a:t>+ </a:t>
            </a:r>
            <a:r>
              <a:rPr lang="en-US" dirty="0" err="1">
                <a:solidFill>
                  <a:srgbClr val="7030A0"/>
                </a:solidFill>
              </a:rPr>
              <a:t>tip_amount,tip_amount</a:t>
            </a:r>
            <a:r>
              <a:rPr lang="en-US" dirty="0"/>
              <a:t> &gt; 0)/ </a:t>
            </a:r>
          </a:p>
          <a:p>
            <a:pPr>
              <a:defRPr/>
            </a:pPr>
            <a:r>
              <a:rPr lang="en-US" dirty="0" smtClean="0"/>
              <a:t>sum(</a:t>
            </a:r>
            <a:r>
              <a:rPr lang="en-US" dirty="0" err="1" smtClean="0">
                <a:solidFill>
                  <a:srgbClr val="7030A0"/>
                </a:solidFill>
              </a:rPr>
              <a:t>total_amount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>
                <a:solidFill>
                  <a:srgbClr val="7030A0"/>
                </a:solidFill>
              </a:rPr>
              <a:t>tip_amount</a:t>
            </a:r>
            <a:r>
              <a:rPr lang="en-US" dirty="0"/>
              <a:t>) * 100,2) as share_</a:t>
            </a:r>
            <a:endParaRPr dirty="0"/>
          </a:p>
          <a:p>
            <a:pPr>
              <a:defRPr/>
            </a:pPr>
            <a:r>
              <a:rPr lang="en-US" dirty="0" err="1">
                <a:solidFill>
                  <a:srgbClr val="0070C0"/>
                </a:solidFill>
              </a:rPr>
              <a:t>from</a:t>
            </a:r>
            <a:r>
              <a:rPr lang="en-US" dirty="0" err="1"/>
              <a:t>_revenue</a:t>
            </a:r>
            <a:r>
              <a:rPr lang="en-US" dirty="0"/>
              <a:t> from </a:t>
            </a:r>
            <a:r>
              <a:rPr lang="en-US" dirty="0" err="1"/>
              <a:t>datasets.trips_mergetree</a:t>
            </a:r>
            <a:r>
              <a:rPr lang="en-US" dirty="0"/>
              <a:t> </a:t>
            </a:r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pickup_date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between </a:t>
            </a:r>
            <a:r>
              <a:rPr lang="en-US" dirty="0"/>
              <a:t>'</a:t>
            </a:r>
            <a:r>
              <a:rPr lang="en-US" dirty="0">
                <a:solidFill>
                  <a:srgbClr val="00B050"/>
                </a:solidFill>
              </a:rPr>
              <a:t>2010-01-01</a:t>
            </a:r>
            <a:r>
              <a:rPr lang="en-US" dirty="0"/>
              <a:t>'</a:t>
            </a:r>
            <a:r>
              <a:rPr lang="en-US" dirty="0">
                <a:solidFill>
                  <a:srgbClr val="0070C0"/>
                </a:solidFill>
              </a:rPr>
              <a:t> and </a:t>
            </a:r>
            <a:r>
              <a:rPr lang="en-US" dirty="0" smtClean="0"/>
              <a:t>'</a:t>
            </a:r>
            <a:r>
              <a:rPr lang="en-US" dirty="0" smtClean="0">
                <a:solidFill>
                  <a:srgbClr val="00B050"/>
                </a:solidFill>
              </a:rPr>
              <a:t>2013-12-31</a:t>
            </a:r>
            <a:r>
              <a:rPr lang="en-US" dirty="0" smtClean="0"/>
              <a:t>'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 group by </a:t>
            </a:r>
            <a:r>
              <a:rPr lang="en-US" dirty="0" err="1">
                <a:solidFill>
                  <a:srgbClr val="7030A0"/>
                </a:solidFill>
              </a:rPr>
              <a:t>pickup_boroname</a:t>
            </a:r>
            <a:r>
              <a:rPr lang="en-US" dirty="0">
                <a:solidFill>
                  <a:srgbClr val="7030A0"/>
                </a:solidFill>
              </a:rPr>
              <a:t>;</a:t>
            </a:r>
            <a:endParaRPr lang="ru-RU" dirty="0">
              <a:solidFill>
                <a:srgbClr val="7030A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668273" y="4211343"/>
            <a:ext cx="8354886" cy="13767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Работа с датами и временем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ru-RU" sz="3000"/>
              <a:t>Посмотрим на количество поездок по разным временным слотам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28</a:t>
            </a:fld>
            <a:endParaRPr lang="ru-RU"/>
          </a:p>
        </p:txBody>
      </p:sp>
      <p:sp>
        <p:nvSpPr>
          <p:cNvPr id="6" name="Прямоугольник 5"/>
          <p:cNvSpPr/>
          <p:nvPr/>
        </p:nvSpPr>
        <p:spPr bwMode="auto">
          <a:xfrm>
            <a:off x="982569" y="1449670"/>
            <a:ext cx="9337088" cy="5047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/>
              <a:t>-- </a:t>
            </a:r>
            <a:r>
              <a:rPr lang="en-US" sz="1400" dirty="0" err="1"/>
              <a:t>по</a:t>
            </a:r>
            <a:r>
              <a:rPr lang="en-US" sz="1400" dirty="0"/>
              <a:t> </a:t>
            </a:r>
            <a:r>
              <a:rPr lang="en-US" sz="1400" dirty="0" err="1"/>
              <a:t>месяцам</a:t>
            </a:r>
            <a:r>
              <a:rPr lang="en-US" sz="1400" dirty="0"/>
              <a:t>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SELECT</a:t>
            </a:r>
            <a:r>
              <a:rPr lang="en-US" sz="1400" dirty="0"/>
              <a:t> </a:t>
            </a:r>
            <a:endParaRPr dirty="0"/>
          </a:p>
          <a:p>
            <a:pPr>
              <a:defRPr/>
            </a:pPr>
            <a:r>
              <a:rPr lang="en-US" sz="1400" dirty="0" err="1"/>
              <a:t>toMonth</a:t>
            </a:r>
            <a:r>
              <a:rPr lang="en-US" sz="1400" dirty="0"/>
              <a:t>(</a:t>
            </a:r>
            <a:r>
              <a:rPr lang="en-US" sz="1400" dirty="0" err="1">
                <a:solidFill>
                  <a:srgbClr val="7030A0"/>
                </a:solidFill>
              </a:rPr>
              <a:t>pickup_date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0070C0"/>
                </a:solidFill>
              </a:rPr>
              <a:t>as month</a:t>
            </a:r>
            <a:r>
              <a:rPr lang="en-US" sz="1400" dirty="0"/>
              <a:t>, </a:t>
            </a:r>
          </a:p>
          <a:p>
            <a:pPr>
              <a:defRPr/>
            </a:pPr>
            <a:r>
              <a:rPr lang="en-US" sz="1400" dirty="0"/>
              <a:t>           count(</a:t>
            </a:r>
            <a:r>
              <a:rPr lang="en-US" sz="1400" dirty="0" err="1">
                <a:solidFill>
                  <a:srgbClr val="7030A0"/>
                </a:solidFill>
              </a:rPr>
              <a:t>trip_id</a:t>
            </a:r>
            <a:r>
              <a:rPr lang="en-US" sz="1400" dirty="0">
                <a:solidFill>
                  <a:srgbClr val="0070C0"/>
                </a:solidFill>
              </a:rPr>
              <a:t>) as </a:t>
            </a:r>
            <a:r>
              <a:rPr lang="en-US" sz="1400" dirty="0" err="1"/>
              <a:t>number_of_rides</a:t>
            </a:r>
            <a:r>
              <a:rPr lang="en-US" sz="1400" dirty="0"/>
              <a:t>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from</a:t>
            </a:r>
            <a:r>
              <a:rPr lang="en-US" sz="1400" dirty="0"/>
              <a:t> </a:t>
            </a:r>
            <a:r>
              <a:rPr lang="en-US" sz="1400" dirty="0" err="1"/>
              <a:t>datasets.trips_mergetree</a:t>
            </a:r>
            <a:r>
              <a:rPr lang="en-US" sz="1400" dirty="0"/>
              <a:t>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where </a:t>
            </a:r>
            <a:r>
              <a:rPr lang="en-US" sz="1400" dirty="0" err="1">
                <a:solidFill>
                  <a:srgbClr val="7030A0"/>
                </a:solidFill>
              </a:rPr>
              <a:t>pickup_date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between</a:t>
            </a:r>
            <a:r>
              <a:rPr lang="en-US" sz="1400" dirty="0"/>
              <a:t> </a:t>
            </a:r>
            <a:r>
              <a:rPr lang="en-US" sz="1400" dirty="0" smtClean="0"/>
              <a:t>'</a:t>
            </a:r>
            <a:r>
              <a:rPr lang="en-US" sz="1400" dirty="0" smtClean="0">
                <a:solidFill>
                  <a:srgbClr val="00B050"/>
                </a:solidFill>
              </a:rPr>
              <a:t>2015-01-01</a:t>
            </a:r>
            <a:r>
              <a:rPr lang="en-US" sz="1400" dirty="0"/>
              <a:t>' and </a:t>
            </a:r>
            <a:r>
              <a:rPr lang="en-US" sz="1400" dirty="0" smtClean="0"/>
              <a:t>'</a:t>
            </a:r>
            <a:r>
              <a:rPr lang="en-US" sz="1400" dirty="0" smtClean="0">
                <a:solidFill>
                  <a:srgbClr val="00B050"/>
                </a:solidFill>
              </a:rPr>
              <a:t>2015-12-31</a:t>
            </a:r>
            <a:r>
              <a:rPr lang="en-US" sz="1400" dirty="0" smtClean="0"/>
              <a:t>' </a:t>
            </a:r>
            <a:endParaRPr lang="en-US" sz="1400" dirty="0"/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group by month; 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 err="1"/>
              <a:t>по</a:t>
            </a:r>
            <a:r>
              <a:rPr lang="en-US" sz="1400" dirty="0"/>
              <a:t> </a:t>
            </a:r>
            <a:r>
              <a:rPr lang="en-US" sz="1400" dirty="0" err="1"/>
              <a:t>номеру</a:t>
            </a:r>
            <a:r>
              <a:rPr lang="en-US" sz="1400" dirty="0"/>
              <a:t> </a:t>
            </a:r>
            <a:r>
              <a:rPr lang="en-US" sz="1400" dirty="0" err="1"/>
              <a:t>недели</a:t>
            </a:r>
            <a:r>
              <a:rPr lang="en-US" sz="1400" dirty="0"/>
              <a:t>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SELECT </a:t>
            </a:r>
            <a:endParaRPr dirty="0"/>
          </a:p>
          <a:p>
            <a:pPr>
              <a:defRPr/>
            </a:pPr>
            <a:r>
              <a:rPr lang="en-US" sz="1400" dirty="0" err="1"/>
              <a:t>toWeek</a:t>
            </a:r>
            <a:r>
              <a:rPr lang="en-US" sz="1400" dirty="0"/>
              <a:t>(</a:t>
            </a:r>
            <a:r>
              <a:rPr lang="en-US" sz="1400" dirty="0" err="1">
                <a:solidFill>
                  <a:srgbClr val="7030A0"/>
                </a:solidFill>
              </a:rPr>
              <a:t>pickup_date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0070C0"/>
                </a:solidFill>
              </a:rPr>
              <a:t>as week, </a:t>
            </a:r>
          </a:p>
          <a:p>
            <a:pPr>
              <a:defRPr/>
            </a:pPr>
            <a:r>
              <a:rPr lang="en-US" sz="1400" dirty="0"/>
              <a:t>          count(</a:t>
            </a:r>
            <a:r>
              <a:rPr lang="en-US" sz="1400" dirty="0" err="1">
                <a:solidFill>
                  <a:srgbClr val="7030A0"/>
                </a:solidFill>
              </a:rPr>
              <a:t>trip_id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0070C0"/>
                </a:solidFill>
              </a:rPr>
              <a:t>as</a:t>
            </a:r>
            <a:r>
              <a:rPr lang="en-US" sz="1400" dirty="0"/>
              <a:t> </a:t>
            </a:r>
            <a:r>
              <a:rPr lang="en-US" sz="1400" dirty="0" err="1"/>
              <a:t>number_of_rides</a:t>
            </a:r>
            <a:r>
              <a:rPr lang="en-US" sz="1400" dirty="0"/>
              <a:t>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from</a:t>
            </a:r>
            <a:r>
              <a:rPr lang="en-US" sz="1400" dirty="0"/>
              <a:t> </a:t>
            </a:r>
            <a:r>
              <a:rPr lang="en-US" sz="1400" dirty="0" err="1"/>
              <a:t>datasets.trips_mergetree</a:t>
            </a:r>
            <a:r>
              <a:rPr lang="en-US" sz="1400" dirty="0"/>
              <a:t>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where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7030A0"/>
                </a:solidFill>
              </a:rPr>
              <a:t>pickup_date</a:t>
            </a:r>
            <a:r>
              <a:rPr lang="en-US" sz="1400" dirty="0">
                <a:solidFill>
                  <a:srgbClr val="0070C0"/>
                </a:solidFill>
              </a:rPr>
              <a:t> between</a:t>
            </a:r>
            <a:r>
              <a:rPr lang="en-US" sz="1400" dirty="0">
                <a:solidFill>
                  <a:srgbClr val="00B050"/>
                </a:solidFill>
              </a:rPr>
              <a:t> '2016-01-01</a:t>
            </a:r>
            <a:r>
              <a:rPr lang="en-US" sz="1400" dirty="0"/>
              <a:t>' and </a:t>
            </a:r>
            <a:r>
              <a:rPr lang="en-US" sz="1400" dirty="0">
                <a:solidFill>
                  <a:srgbClr val="00B050"/>
                </a:solidFill>
              </a:rPr>
              <a:t>'2016-01-31</a:t>
            </a:r>
            <a:r>
              <a:rPr lang="en-US" sz="1400" dirty="0"/>
              <a:t>'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group by week; 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ru-RU" sz="1400" dirty="0"/>
              <a:t>по </a:t>
            </a:r>
            <a:r>
              <a:rPr lang="en-US" sz="1400" dirty="0" err="1"/>
              <a:t>дню</a:t>
            </a:r>
            <a:r>
              <a:rPr lang="en-US" sz="1400" dirty="0"/>
              <a:t> </a:t>
            </a:r>
            <a:r>
              <a:rPr lang="en-US" sz="1400" dirty="0" err="1"/>
              <a:t>недели</a:t>
            </a:r>
            <a:r>
              <a:rPr lang="en-US" sz="1400" dirty="0"/>
              <a:t>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SELECT </a:t>
            </a:r>
            <a:endParaRPr dirty="0"/>
          </a:p>
          <a:p>
            <a:pPr>
              <a:defRPr/>
            </a:pPr>
            <a:r>
              <a:rPr lang="en-US" sz="1400" dirty="0" err="1"/>
              <a:t>toDayOfWeek</a:t>
            </a:r>
            <a:r>
              <a:rPr lang="en-US" sz="1400" dirty="0">
                <a:solidFill>
                  <a:srgbClr val="7030A0"/>
                </a:solidFill>
              </a:rPr>
              <a:t>(</a:t>
            </a:r>
            <a:r>
              <a:rPr lang="en-US" sz="1400" dirty="0" err="1">
                <a:solidFill>
                  <a:srgbClr val="7030A0"/>
                </a:solidFill>
              </a:rPr>
              <a:t>pickup_date</a:t>
            </a:r>
            <a:r>
              <a:rPr lang="en-US" sz="1400" dirty="0"/>
              <a:t>) </a:t>
            </a:r>
            <a:r>
              <a:rPr lang="en-US" sz="1400" dirty="0">
                <a:solidFill>
                  <a:srgbClr val="0070C0"/>
                </a:solidFill>
              </a:rPr>
              <a:t>as week, </a:t>
            </a:r>
          </a:p>
          <a:p>
            <a:pPr>
              <a:defRPr/>
            </a:pPr>
            <a:r>
              <a:rPr lang="en-US" sz="1400" dirty="0"/>
              <a:t>          count(</a:t>
            </a:r>
            <a:r>
              <a:rPr lang="en-US" sz="1400" dirty="0" err="1">
                <a:solidFill>
                  <a:srgbClr val="7030A0"/>
                </a:solidFill>
              </a:rPr>
              <a:t>trip_id</a:t>
            </a:r>
            <a:r>
              <a:rPr lang="en-US" sz="1400" dirty="0"/>
              <a:t>)</a:t>
            </a:r>
            <a:r>
              <a:rPr lang="en-US" sz="1400" dirty="0">
                <a:solidFill>
                  <a:srgbClr val="0070C0"/>
                </a:solidFill>
              </a:rPr>
              <a:t> as </a:t>
            </a:r>
            <a:r>
              <a:rPr lang="en-US" sz="1400" dirty="0" err="1"/>
              <a:t>number_of_rides</a:t>
            </a:r>
            <a:r>
              <a:rPr lang="en-US" sz="1400" dirty="0"/>
              <a:t>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from</a:t>
            </a:r>
            <a:r>
              <a:rPr lang="en-US" sz="1400" dirty="0"/>
              <a:t> </a:t>
            </a:r>
            <a:r>
              <a:rPr lang="en-US" sz="1400" dirty="0" err="1"/>
              <a:t>datasets.trips_mergetree</a:t>
            </a:r>
            <a:r>
              <a:rPr lang="en-US" sz="1400" dirty="0"/>
              <a:t>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where</a:t>
            </a:r>
            <a:r>
              <a:rPr lang="en-US" sz="1400" dirty="0"/>
              <a:t> </a:t>
            </a:r>
            <a:r>
              <a:rPr lang="en-US" sz="1400" dirty="0" err="1">
                <a:solidFill>
                  <a:srgbClr val="7030A0"/>
                </a:solidFill>
              </a:rPr>
              <a:t>pickup_date</a:t>
            </a:r>
            <a:r>
              <a:rPr lang="en-US" sz="1400" dirty="0"/>
              <a:t> </a:t>
            </a:r>
            <a:r>
              <a:rPr lang="en-US" sz="1400" dirty="0">
                <a:solidFill>
                  <a:srgbClr val="0070C0"/>
                </a:solidFill>
              </a:rPr>
              <a:t>between </a:t>
            </a:r>
            <a:r>
              <a:rPr lang="en-US" sz="1400" dirty="0"/>
              <a:t>'</a:t>
            </a:r>
            <a:r>
              <a:rPr lang="en-US" sz="1400" dirty="0">
                <a:solidFill>
                  <a:srgbClr val="00B050"/>
                </a:solidFill>
              </a:rPr>
              <a:t>2016-01-01</a:t>
            </a:r>
            <a:r>
              <a:rPr lang="en-US" sz="1400" dirty="0"/>
              <a:t>' and </a:t>
            </a:r>
            <a:r>
              <a:rPr lang="en-US" sz="1400" dirty="0">
                <a:solidFill>
                  <a:srgbClr val="00B050"/>
                </a:solidFill>
              </a:rPr>
              <a:t>'2016-01-31' </a:t>
            </a:r>
          </a:p>
          <a:p>
            <a:pPr>
              <a:defRPr/>
            </a:pPr>
            <a:r>
              <a:rPr lang="en-US" sz="1400" dirty="0">
                <a:solidFill>
                  <a:srgbClr val="0070C0"/>
                </a:solidFill>
              </a:rPr>
              <a:t>group by week;</a:t>
            </a:r>
            <a:endParaRPr lang="ru-RU" sz="14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>
            <a:normAutofit fontScale="92500"/>
          </a:bodyPr>
          <a:lstStyle/>
          <a:p>
            <a:pPr marL="0" indent="0">
              <a:buNone/>
              <a:defRPr/>
            </a:pPr>
            <a:r>
              <a:rPr lang="ru-RU"/>
              <a:t>Сгруппируем по началу 15-ти минутного интервала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29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606728"/>
            <a:ext cx="773748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SELECT </a:t>
            </a:r>
            <a:endParaRPr lang="ru-RU" dirty="0">
              <a:solidFill>
                <a:srgbClr val="0070C0"/>
              </a:solidFill>
            </a:endParaRPr>
          </a:p>
          <a:p>
            <a:pPr>
              <a:defRPr/>
            </a:pPr>
            <a:r>
              <a:rPr lang="en-US" dirty="0" err="1"/>
              <a:t>toStartOfFifteenMinutes</a:t>
            </a:r>
            <a:r>
              <a:rPr lang="en-US" dirty="0"/>
              <a:t>(</a:t>
            </a:r>
            <a:r>
              <a:rPr lang="en-US" dirty="0" err="1">
                <a:solidFill>
                  <a:srgbClr val="7030A0"/>
                </a:solidFill>
              </a:rPr>
              <a:t>pickup_datetime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time_interval</a:t>
            </a:r>
            <a:r>
              <a:rPr lang="en-US" dirty="0"/>
              <a:t>, </a:t>
            </a:r>
            <a:r>
              <a:rPr lang="ru-RU" dirty="0"/>
              <a:t>       </a:t>
            </a:r>
            <a:endParaRPr dirty="0"/>
          </a:p>
          <a:p>
            <a:pPr>
              <a:defRPr/>
            </a:pPr>
            <a:r>
              <a:rPr lang="ru-RU" dirty="0"/>
              <a:t>            </a:t>
            </a:r>
            <a:r>
              <a:rPr lang="en-US" dirty="0"/>
              <a:t>count(</a:t>
            </a:r>
            <a:r>
              <a:rPr lang="en-US" dirty="0" err="1">
                <a:solidFill>
                  <a:srgbClr val="7030A0"/>
                </a:solidFill>
              </a:rPr>
              <a:t>trip_id</a:t>
            </a:r>
            <a:r>
              <a:rPr lang="en-US" dirty="0"/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/>
              <a:t> </a:t>
            </a:r>
            <a:r>
              <a:rPr lang="en-US" dirty="0" err="1"/>
              <a:t>number_of_rides</a:t>
            </a:r>
            <a:endParaRPr lang="ru-RU" dirty="0"/>
          </a:p>
          <a:p>
            <a:pPr>
              <a:defRPr/>
            </a:pP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datasets.trips_mergetree</a:t>
            </a:r>
            <a:r>
              <a:rPr lang="en-US" dirty="0"/>
              <a:t> </a:t>
            </a:r>
            <a:endParaRPr lang="ru-RU" dirty="0"/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pickup_datetime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between</a:t>
            </a:r>
            <a:r>
              <a:rPr lang="en-US" dirty="0"/>
              <a:t> '2015-01-01 00:00:00' and '2015-01-01 02:00:00' </a:t>
            </a:r>
            <a:endParaRPr lang="ru-RU" dirty="0"/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group by </a:t>
            </a:r>
            <a:r>
              <a:rPr lang="en-US" dirty="0" err="1"/>
              <a:t>time_interval</a:t>
            </a:r>
            <a:r>
              <a:rPr lang="en-US" dirty="0"/>
              <a:t> </a:t>
            </a:r>
            <a:endParaRPr lang="ru-RU" dirty="0"/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order by </a:t>
            </a:r>
            <a:r>
              <a:rPr lang="en-US" dirty="0" err="1"/>
              <a:t>time_interval</a:t>
            </a:r>
            <a:r>
              <a:rPr lang="en-US" dirty="0"/>
              <a:t>;</a:t>
            </a:r>
            <a:endParaRPr lang="ru-RU" dirty="0"/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483033" y="3640758"/>
            <a:ext cx="4731087" cy="24523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1"/>
          <p:cNvSpPr>
            <a:spLocks noGrp="1"/>
          </p:cNvSpPr>
          <p:nvPr>
            <p:ph type="body" sz="quarter" idx="15"/>
          </p:nvPr>
        </p:nvSpPr>
        <p:spPr bwMode="auto"/>
        <p:txBody>
          <a:bodyPr/>
          <a:lstStyle/>
          <a:p>
            <a:pPr marL="228600" lvl="0" indent="-228600">
              <a:defRPr/>
            </a:pPr>
            <a:r>
              <a:rPr lang="ru-RU" dirty="0"/>
              <a:t>Строковые СУБД </a:t>
            </a:r>
            <a:r>
              <a:rPr lang="ru-RU" dirty="0" err="1"/>
              <a:t>vs</a:t>
            </a:r>
            <a:r>
              <a:rPr lang="ru-RU" dirty="0"/>
              <a:t> колоночные;</a:t>
            </a:r>
            <a:endParaRPr dirty="0"/>
          </a:p>
          <a:p>
            <a:pPr marL="228600" lvl="0" indent="-228600">
              <a:defRPr/>
            </a:pPr>
            <a:r>
              <a:rPr lang="ru-RU" dirty="0"/>
              <a:t>OLAP;</a:t>
            </a:r>
            <a:endParaRPr dirty="0"/>
          </a:p>
          <a:p>
            <a:pPr marL="228600" lvl="0" indent="-228600">
              <a:defRPr/>
            </a:pPr>
            <a:r>
              <a:rPr lang="ru-RU" dirty="0"/>
              <a:t>Знакомство с </a:t>
            </a:r>
            <a:r>
              <a:rPr lang="ru-RU" dirty="0" err="1"/>
              <a:t>ClickHouse</a:t>
            </a:r>
            <a:r>
              <a:rPr lang="ru-RU" dirty="0"/>
              <a:t>;</a:t>
            </a:r>
            <a:endParaRPr dirty="0"/>
          </a:p>
          <a:p>
            <a:pPr marL="228600" lvl="0" indent="-228600">
              <a:defRPr/>
            </a:pPr>
            <a:r>
              <a:rPr lang="ru-RU" dirty="0"/>
              <a:t>Особенности синтаксиса;</a:t>
            </a:r>
            <a:endParaRPr dirty="0"/>
          </a:p>
          <a:p>
            <a:pPr marL="228600" lvl="0" indent="-228600">
              <a:defRPr/>
            </a:pPr>
            <a:r>
              <a:rPr lang="ru-RU" dirty="0"/>
              <a:t>Аналитические функции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Содержание занятия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>
          <a:xfrm>
            <a:off x="982569" y="622364"/>
            <a:ext cx="9726295" cy="823912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ru-RU" sz="3000" dirty="0"/>
              <a:t>Посмотрим, какие по длительности в минутах заказы оформляют в разных районах города в течение суток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30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551887"/>
            <a:ext cx="77374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SELECT</a:t>
            </a:r>
            <a:endParaRPr dirty="0"/>
          </a:p>
          <a:p>
            <a:pPr>
              <a:defRPr/>
            </a:pPr>
            <a:r>
              <a:rPr lang="en-US" dirty="0" err="1">
                <a:solidFill>
                  <a:srgbClr val="7030A0"/>
                </a:solidFill>
              </a:rPr>
              <a:t>pickup_boroname</a:t>
            </a:r>
            <a:r>
              <a:rPr lang="en-US" dirty="0">
                <a:solidFill>
                  <a:srgbClr val="000000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ru-RU" dirty="0">
                <a:solidFill>
                  <a:srgbClr val="000000"/>
                </a:solidFill>
              </a:rPr>
              <a:t>          </a:t>
            </a:r>
            <a:r>
              <a:rPr lang="en-US" dirty="0" err="1">
                <a:solidFill>
                  <a:srgbClr val="000000"/>
                </a:solidFill>
              </a:rPr>
              <a:t>toStartOfFifteenMinutes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pickup_datetime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>
                <a:solidFill>
                  <a:srgbClr val="0070C0"/>
                </a:solidFill>
              </a:rPr>
              <a:t> as </a:t>
            </a:r>
            <a:r>
              <a:rPr lang="en-US" dirty="0" err="1">
                <a:solidFill>
                  <a:srgbClr val="000000"/>
                </a:solidFill>
              </a:rPr>
              <a:t>time_interval</a:t>
            </a:r>
            <a:r>
              <a:rPr lang="en-US" dirty="0">
                <a:solidFill>
                  <a:srgbClr val="000000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ru-RU" dirty="0">
                <a:solidFill>
                  <a:srgbClr val="000000"/>
                </a:solidFill>
              </a:rPr>
              <a:t>          </a:t>
            </a:r>
            <a:r>
              <a:rPr lang="en-US" dirty="0" err="1">
                <a:solidFill>
                  <a:srgbClr val="000000"/>
                </a:solidFill>
              </a:rPr>
              <a:t>avg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dateDiff</a:t>
            </a:r>
            <a:r>
              <a:rPr lang="en-US" dirty="0">
                <a:solidFill>
                  <a:srgbClr val="000000"/>
                </a:solidFill>
              </a:rPr>
              <a:t>('</a:t>
            </a:r>
            <a:r>
              <a:rPr lang="en-US" dirty="0">
                <a:solidFill>
                  <a:srgbClr val="00B050"/>
                </a:solidFill>
              </a:rPr>
              <a:t>minute</a:t>
            </a:r>
            <a:r>
              <a:rPr lang="en-US" dirty="0">
                <a:solidFill>
                  <a:srgbClr val="000000"/>
                </a:solidFill>
              </a:rPr>
              <a:t>',</a:t>
            </a:r>
            <a:r>
              <a:rPr lang="en-US" dirty="0" err="1">
                <a:solidFill>
                  <a:srgbClr val="7030A0"/>
                </a:solidFill>
              </a:rPr>
              <a:t>pickup_datetime,dropoff_datetime</a:t>
            </a:r>
            <a:r>
              <a:rPr lang="en-US" dirty="0">
                <a:solidFill>
                  <a:srgbClr val="000000"/>
                </a:solidFill>
              </a:rPr>
              <a:t>))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endParaRPr dirty="0"/>
          </a:p>
          <a:p>
            <a:pPr>
              <a:defRPr/>
            </a:pPr>
            <a:r>
              <a:rPr lang="en-US" dirty="0" err="1">
                <a:solidFill>
                  <a:srgbClr val="000000"/>
                </a:solidFill>
              </a:rPr>
              <a:t>average_trip_duration</a:t>
            </a: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datasets.trips_mergetree</a:t>
            </a: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pickup_datetime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between </a:t>
            </a:r>
            <a:r>
              <a:rPr lang="en-US" dirty="0">
                <a:solidFill>
                  <a:srgbClr val="00B050"/>
                </a:solidFill>
              </a:rPr>
              <a:t>'2016-01-01 00:00:00</a:t>
            </a:r>
            <a:r>
              <a:rPr lang="en-US" dirty="0">
                <a:solidFill>
                  <a:srgbClr val="000000"/>
                </a:solidFill>
              </a:rPr>
              <a:t>' and </a:t>
            </a:r>
            <a:r>
              <a:rPr lang="en-US" dirty="0">
                <a:solidFill>
                  <a:srgbClr val="00B050"/>
                </a:solidFill>
              </a:rPr>
              <a:t>'2016-01-02 00:00:00'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group by </a:t>
            </a:r>
            <a:r>
              <a:rPr lang="en-US" dirty="0" err="1">
                <a:solidFill>
                  <a:srgbClr val="7030A0"/>
                </a:solidFill>
              </a:rPr>
              <a:t>pickup_boroname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dirty="0" err="1">
                <a:solidFill>
                  <a:srgbClr val="000000"/>
                </a:solidFill>
              </a:rPr>
              <a:t>time_interval</a:t>
            </a:r>
            <a:r>
              <a:rPr lang="en-US" dirty="0">
                <a:solidFill>
                  <a:srgbClr val="000000"/>
                </a:solidFill>
              </a:rPr>
              <a:t>;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7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98928" y="3965822"/>
            <a:ext cx="5594638" cy="23623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Условные конструкции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>
          <a:xfrm>
            <a:off x="982569" y="622364"/>
            <a:ext cx="9726295" cy="82391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/>
              <a:t>If(), multiIf()</a:t>
            </a:r>
            <a:endParaRPr lang="ru-RU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32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551887"/>
            <a:ext cx="773748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SELECT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535353"/>
                </a:solidFill>
              </a:rPr>
              <a:t>if(</a:t>
            </a:r>
            <a:r>
              <a:rPr lang="en-US" dirty="0" err="1">
                <a:solidFill>
                  <a:srgbClr val="7030A0"/>
                </a:solidFill>
              </a:rPr>
              <a:t>tip_amount</a:t>
            </a:r>
            <a:r>
              <a:rPr lang="en-US" dirty="0">
                <a:solidFill>
                  <a:srgbClr val="535353"/>
                </a:solidFill>
              </a:rPr>
              <a:t> &gt; 0,</a:t>
            </a:r>
            <a:r>
              <a:rPr lang="en-US" dirty="0">
                <a:solidFill>
                  <a:srgbClr val="00B050"/>
                </a:solidFill>
              </a:rPr>
              <a:t>'with_tips','no_tips') </a:t>
            </a:r>
            <a:r>
              <a:rPr lang="en-US" dirty="0">
                <a:solidFill>
                  <a:srgbClr val="0070C0"/>
                </a:solidFill>
              </a:rPr>
              <a:t>as </a:t>
            </a:r>
            <a:r>
              <a:rPr lang="en-US" dirty="0" err="1">
                <a:solidFill>
                  <a:srgbClr val="535353"/>
                </a:solidFill>
              </a:rPr>
              <a:t>tips_status</a:t>
            </a:r>
            <a:r>
              <a:rPr lang="en-US" dirty="0">
                <a:solidFill>
                  <a:srgbClr val="535353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535353"/>
                </a:solidFill>
              </a:rPr>
              <a:t> </a:t>
            </a:r>
            <a:r>
              <a:rPr lang="en-US" dirty="0" err="1">
                <a:solidFill>
                  <a:srgbClr val="535353"/>
                </a:solidFill>
              </a:rPr>
              <a:t>multiIf</a:t>
            </a:r>
            <a:r>
              <a:rPr lang="en-US" dirty="0">
                <a:solidFill>
                  <a:srgbClr val="535353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passenger_count</a:t>
            </a:r>
            <a:r>
              <a:rPr lang="en-US" dirty="0">
                <a:solidFill>
                  <a:srgbClr val="535353"/>
                </a:solidFill>
              </a:rPr>
              <a:t> &gt; 4,'</a:t>
            </a:r>
            <a:r>
              <a:rPr lang="en-US" dirty="0">
                <a:solidFill>
                  <a:srgbClr val="00B050"/>
                </a:solidFill>
              </a:rPr>
              <a:t>&gt;4</a:t>
            </a:r>
            <a:r>
              <a:rPr lang="en-US" dirty="0">
                <a:solidFill>
                  <a:srgbClr val="535353"/>
                </a:solidFill>
              </a:rPr>
              <a:t>',</a:t>
            </a:r>
            <a:r>
              <a:rPr lang="en-US" dirty="0">
                <a:solidFill>
                  <a:srgbClr val="7030A0"/>
                </a:solidFill>
              </a:rPr>
              <a:t>passenger_count</a:t>
            </a:r>
            <a:r>
              <a:rPr lang="en-US" dirty="0">
                <a:solidFill>
                  <a:srgbClr val="535353"/>
                </a:solidFill>
              </a:rPr>
              <a:t> &gt; 1,</a:t>
            </a:r>
            <a:r>
              <a:rPr lang="en-US" dirty="0">
                <a:solidFill>
                  <a:srgbClr val="00B050"/>
                </a:solidFill>
              </a:rPr>
              <a:t>'few_pass','other</a:t>
            </a:r>
            <a:r>
              <a:rPr lang="en-US" dirty="0">
                <a:solidFill>
                  <a:srgbClr val="535353"/>
                </a:solidFill>
              </a:rPr>
              <a:t>')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>
                <a:solidFill>
                  <a:srgbClr val="535353"/>
                </a:solidFill>
              </a:rPr>
              <a:t> </a:t>
            </a:r>
            <a:r>
              <a:rPr lang="en-US" dirty="0" err="1">
                <a:solidFill>
                  <a:srgbClr val="535353"/>
                </a:solidFill>
              </a:rPr>
              <a:t>pass_count</a:t>
            </a:r>
            <a:r>
              <a:rPr lang="en-US" dirty="0">
                <a:solidFill>
                  <a:srgbClr val="535353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535353"/>
                </a:solidFill>
              </a:rPr>
              <a:t> count(</a:t>
            </a:r>
            <a:r>
              <a:rPr lang="en-US" dirty="0" err="1">
                <a:solidFill>
                  <a:srgbClr val="7030A0"/>
                </a:solidFill>
              </a:rPr>
              <a:t>trip_id</a:t>
            </a:r>
            <a:r>
              <a:rPr lang="en-US" dirty="0">
                <a:solidFill>
                  <a:srgbClr val="535353"/>
                </a:solidFill>
              </a:rPr>
              <a:t>)</a:t>
            </a:r>
            <a:r>
              <a:rPr lang="en-US" dirty="0">
                <a:solidFill>
                  <a:srgbClr val="0070C0"/>
                </a:solidFill>
              </a:rPr>
              <a:t> as </a:t>
            </a:r>
            <a:r>
              <a:rPr lang="en-US" dirty="0" err="1">
                <a:solidFill>
                  <a:srgbClr val="535353"/>
                </a:solidFill>
              </a:rPr>
              <a:t>number_of_rides</a:t>
            </a:r>
            <a:r>
              <a:rPr lang="en-US" dirty="0">
                <a:solidFill>
                  <a:srgbClr val="535353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535353"/>
                </a:solidFill>
              </a:rPr>
              <a:t> sum(</a:t>
            </a:r>
            <a:r>
              <a:rPr lang="en-US" dirty="0" err="1">
                <a:solidFill>
                  <a:srgbClr val="7030A0"/>
                </a:solidFill>
              </a:rPr>
              <a:t>total_amount</a:t>
            </a:r>
            <a:r>
              <a:rPr lang="en-US" dirty="0">
                <a:solidFill>
                  <a:srgbClr val="535353"/>
                </a:solidFill>
              </a:rPr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>
                <a:solidFill>
                  <a:srgbClr val="535353"/>
                </a:solidFill>
              </a:rPr>
              <a:t> </a:t>
            </a:r>
            <a:r>
              <a:rPr lang="en-US" dirty="0" err="1">
                <a:solidFill>
                  <a:srgbClr val="535353"/>
                </a:solidFill>
              </a:rPr>
              <a:t>total_amount</a:t>
            </a:r>
            <a:endParaRPr lang="en-US" dirty="0">
              <a:solidFill>
                <a:srgbClr val="535353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solidFill>
                  <a:srgbClr val="535353"/>
                </a:solidFill>
              </a:rPr>
              <a:t> </a:t>
            </a:r>
            <a:r>
              <a:rPr lang="en-US" dirty="0" err="1">
                <a:solidFill>
                  <a:srgbClr val="535353"/>
                </a:solidFill>
              </a:rPr>
              <a:t>datasets.trips_mergetree</a:t>
            </a:r>
            <a:endParaRPr lang="en-US" dirty="0">
              <a:solidFill>
                <a:srgbClr val="535353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solidFill>
                  <a:srgbClr val="535353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pickup_date</a:t>
            </a:r>
            <a:r>
              <a:rPr lang="en-US" dirty="0">
                <a:solidFill>
                  <a:srgbClr val="535353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between</a:t>
            </a:r>
            <a:r>
              <a:rPr lang="en-US" dirty="0">
                <a:solidFill>
                  <a:srgbClr val="535353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'2015-01-01' </a:t>
            </a:r>
            <a:r>
              <a:rPr lang="en-US" dirty="0">
                <a:solidFill>
                  <a:srgbClr val="535353"/>
                </a:solidFill>
              </a:rPr>
              <a:t>and </a:t>
            </a:r>
            <a:r>
              <a:rPr lang="en-US" dirty="0">
                <a:solidFill>
                  <a:srgbClr val="00B050"/>
                </a:solidFill>
              </a:rPr>
              <a:t>'2015-03-01'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group by </a:t>
            </a:r>
            <a:r>
              <a:rPr lang="en-US" dirty="0" err="1">
                <a:solidFill>
                  <a:srgbClr val="535353"/>
                </a:solidFill>
              </a:rPr>
              <a:t>tips_status</a:t>
            </a:r>
            <a:r>
              <a:rPr lang="en-US" dirty="0">
                <a:solidFill>
                  <a:srgbClr val="535353"/>
                </a:solidFill>
              </a:rPr>
              <a:t>, </a:t>
            </a:r>
            <a:r>
              <a:rPr lang="en-US" dirty="0" err="1">
                <a:solidFill>
                  <a:srgbClr val="535353"/>
                </a:solidFill>
              </a:rPr>
              <a:t>pass_count</a:t>
            </a:r>
            <a:r>
              <a:rPr lang="en-US" dirty="0">
                <a:solidFill>
                  <a:srgbClr val="535353"/>
                </a:solidFill>
              </a:rPr>
              <a:t>;</a:t>
            </a:r>
            <a:endParaRPr lang="ru-RU" dirty="0">
              <a:solidFill>
                <a:srgbClr val="535353"/>
              </a:solidFill>
            </a:endParaRPr>
          </a:p>
        </p:txBody>
      </p:sp>
      <p:pic>
        <p:nvPicPr>
          <p:cNvPr id="7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959404" y="4242820"/>
            <a:ext cx="7772623" cy="1546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>
            <a:normAutofit fontScale="92500" lnSpcReduction="20000"/>
          </a:bodyPr>
          <a:lstStyle/>
          <a:p>
            <a:pPr lvl="0">
              <a:defRPr/>
            </a:pPr>
            <a:r>
              <a:rPr lang="ru-RU"/>
              <a:t>Нет оконных функций, но есть альтернативы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>
          <a:xfrm>
            <a:off x="982569" y="622364"/>
            <a:ext cx="9726295" cy="823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  <a:defRPr/>
            </a:pPr>
            <a:r>
              <a:rPr lang="ru-RU" dirty="0"/>
              <a:t>Рассчитаем разницу между временем начала поездок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34</a:t>
            </a:fld>
            <a:endParaRPr lang="ru-RU"/>
          </a:p>
        </p:txBody>
      </p:sp>
      <p:sp>
        <p:nvSpPr>
          <p:cNvPr id="6" name="Прямоугольник 1"/>
          <p:cNvSpPr/>
          <p:nvPr/>
        </p:nvSpPr>
        <p:spPr bwMode="auto">
          <a:xfrm>
            <a:off x="982569" y="1310818"/>
            <a:ext cx="77374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SELECT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trip_id</a:t>
            </a:r>
            <a:r>
              <a:rPr lang="en-US" dirty="0">
                <a:solidFill>
                  <a:srgbClr val="000000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runningDifference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7030A0"/>
                </a:solidFill>
              </a:rPr>
              <a:t>rides_start_time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 diff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>
                <a:solidFill>
                  <a:srgbClr val="000000"/>
                </a:solidFill>
              </a:rPr>
              <a:t> (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 SELECT </a:t>
            </a:r>
            <a:r>
              <a:rPr lang="en-US" dirty="0" err="1">
                <a:solidFill>
                  <a:srgbClr val="7030A0"/>
                </a:solidFill>
              </a:rPr>
              <a:t>trip_id</a:t>
            </a:r>
            <a:r>
              <a:rPr lang="en-US" dirty="0" smtClean="0">
                <a:solidFill>
                  <a:srgbClr val="000000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pickup_datetime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rides_start_time</a:t>
            </a: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 from </a:t>
            </a:r>
            <a:r>
              <a:rPr lang="en-US" dirty="0" err="1">
                <a:solidFill>
                  <a:srgbClr val="000000"/>
                </a:solidFill>
              </a:rPr>
              <a:t>datasets.trips_mergetree</a:t>
            </a:r>
            <a:endParaRPr lang="en-US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where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7030A0"/>
                </a:solidFill>
              </a:rPr>
              <a:t>pickup_datetime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between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'2015-01-01 </a:t>
            </a:r>
            <a:r>
              <a:rPr lang="en-US" dirty="0" smtClean="0">
                <a:solidFill>
                  <a:srgbClr val="00B050"/>
                </a:solidFill>
              </a:rPr>
              <a:t>10:</a:t>
            </a:r>
            <a:r>
              <a:rPr lang="en-US" dirty="0" smtClean="0">
                <a:solidFill>
                  <a:srgbClr val="00B050"/>
                </a:solidFill>
              </a:rPr>
              <a:t>00:00</a:t>
            </a:r>
            <a:r>
              <a:rPr lang="en-US" dirty="0">
                <a:solidFill>
                  <a:srgbClr val="000000"/>
                </a:solidFill>
              </a:rPr>
              <a:t>' and </a:t>
            </a:r>
            <a:r>
              <a:rPr lang="en-US" dirty="0">
                <a:solidFill>
                  <a:srgbClr val="00B050"/>
                </a:solidFill>
              </a:rPr>
              <a:t>'2015-01-01 12:00:00</a:t>
            </a:r>
            <a:r>
              <a:rPr lang="en-US" dirty="0">
                <a:solidFill>
                  <a:srgbClr val="000000"/>
                </a:solidFill>
              </a:rPr>
              <a:t>'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ORDER BY </a:t>
            </a:r>
            <a:r>
              <a:rPr lang="en-US" dirty="0" err="1">
                <a:solidFill>
                  <a:srgbClr val="7030A0"/>
                </a:solidFill>
              </a:rPr>
              <a:t>pickup_datetime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ASC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0000"/>
                </a:solidFill>
              </a:rPr>
              <a:t> )</a:t>
            </a:r>
            <a:endParaRPr dirty="0"/>
          </a:p>
          <a:p>
            <a:pPr>
              <a:defRPr/>
            </a:pPr>
            <a:r>
              <a:rPr lang="en-US" dirty="0">
                <a:solidFill>
                  <a:srgbClr val="0070C0"/>
                </a:solidFill>
              </a:rPr>
              <a:t>order by </a:t>
            </a:r>
            <a:r>
              <a:rPr lang="en-US" dirty="0">
                <a:solidFill>
                  <a:srgbClr val="000000"/>
                </a:solidFill>
              </a:rPr>
              <a:t>diff </a:t>
            </a:r>
            <a:r>
              <a:rPr lang="en-US" dirty="0" err="1">
                <a:solidFill>
                  <a:srgbClr val="0070C0"/>
                </a:solidFill>
              </a:rPr>
              <a:t>desc</a:t>
            </a:r>
            <a:r>
              <a:rPr lang="en-US" dirty="0">
                <a:solidFill>
                  <a:srgbClr val="000000"/>
                </a:solidFill>
              </a:rPr>
              <a:t>;</a:t>
            </a:r>
            <a:endParaRPr lang="ru-RU" dirty="0">
              <a:solidFill>
                <a:srgbClr val="00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312" y="1057704"/>
            <a:ext cx="2830249" cy="43155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>
          <a:xfrm>
            <a:off x="982569" y="622364"/>
            <a:ext cx="9726295" cy="823912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ru-RU" sz="3000"/>
              <a:t>Выберем максимальную разницу между временем начала поездок по регионам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35</a:t>
            </a:fld>
            <a:endParaRPr lang="ru-RU"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982569" y="1513022"/>
            <a:ext cx="785386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SELECT</a:t>
            </a:r>
            <a:endParaRPr dirty="0"/>
          </a:p>
          <a:p>
            <a:pPr>
              <a:defRPr/>
            </a:pPr>
            <a:r>
              <a:rPr lang="ru-RU" sz="1600" dirty="0"/>
              <a:t>          </a:t>
            </a:r>
            <a:r>
              <a:rPr lang="en-US" sz="1600" dirty="0"/>
              <a:t> region,</a:t>
            </a:r>
            <a:endParaRPr dirty="0"/>
          </a:p>
          <a:p>
            <a:pPr>
              <a:defRPr/>
            </a:pPr>
            <a:r>
              <a:rPr lang="ru-RU" sz="1600" dirty="0"/>
              <a:t>           </a:t>
            </a:r>
            <a:r>
              <a:rPr lang="en-US" sz="1600" dirty="0"/>
              <a:t> max(</a:t>
            </a:r>
            <a:r>
              <a:rPr lang="en-US" sz="1600" dirty="0" err="1"/>
              <a:t>runningDifference</a:t>
            </a:r>
            <a:r>
              <a:rPr lang="en-US" sz="1600" dirty="0"/>
              <a:t>(</a:t>
            </a:r>
            <a:r>
              <a:rPr lang="en-US" sz="1600" dirty="0" err="1"/>
              <a:t>rides_start_time</a:t>
            </a:r>
            <a:r>
              <a:rPr lang="en-US" sz="1600" dirty="0"/>
              <a:t>))</a:t>
            </a:r>
            <a:r>
              <a:rPr lang="en-US" sz="1600" dirty="0">
                <a:solidFill>
                  <a:srgbClr val="0070C0"/>
                </a:solidFill>
              </a:rPr>
              <a:t> as </a:t>
            </a:r>
            <a:r>
              <a:rPr lang="en-US" sz="1600" dirty="0"/>
              <a:t>diff</a:t>
            </a:r>
            <a:endParaRPr dirty="0"/>
          </a:p>
          <a:p>
            <a:pPr>
              <a:defRPr/>
            </a:pPr>
            <a:r>
              <a:rPr lang="en-US" sz="1600" dirty="0"/>
              <a:t>from (</a:t>
            </a:r>
            <a:endParaRPr dirty="0"/>
          </a:p>
          <a:p>
            <a:pPr>
              <a:defRPr/>
            </a:pPr>
            <a:r>
              <a:rPr lang="en-US" sz="1600" dirty="0"/>
              <a:t> </a:t>
            </a:r>
            <a:r>
              <a:rPr lang="ru-RU" sz="1600" dirty="0"/>
              <a:t>         </a:t>
            </a:r>
            <a:r>
              <a:rPr lang="en-US" sz="1600" dirty="0">
                <a:solidFill>
                  <a:srgbClr val="0070C0"/>
                </a:solidFill>
              </a:rPr>
              <a:t>SELECT </a:t>
            </a:r>
            <a:r>
              <a:rPr lang="en-US" sz="1600" dirty="0" err="1">
                <a:solidFill>
                  <a:srgbClr val="7030A0"/>
                </a:solidFill>
              </a:rPr>
              <a:t>pickup_boroname</a:t>
            </a:r>
            <a:r>
              <a:rPr lang="en-US" sz="1600" dirty="0">
                <a:solidFill>
                  <a:srgbClr val="0070C0"/>
                </a:solidFill>
              </a:rPr>
              <a:t> as </a:t>
            </a:r>
            <a:r>
              <a:rPr lang="en-US" sz="1600" dirty="0"/>
              <a:t>region,</a:t>
            </a:r>
            <a:endParaRPr dirty="0"/>
          </a:p>
          <a:p>
            <a:pPr>
              <a:defRPr/>
            </a:pPr>
            <a:r>
              <a:rPr lang="en-US" sz="1600" dirty="0"/>
              <a:t> </a:t>
            </a:r>
            <a:r>
              <a:rPr lang="ru-RU" sz="1600" dirty="0"/>
              <a:t>            </a:t>
            </a:r>
            <a:r>
              <a:rPr lang="en-US" sz="1600" dirty="0" err="1">
                <a:solidFill>
                  <a:srgbClr val="7030A0"/>
                </a:solidFill>
              </a:rPr>
              <a:t>pickup_datetime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70C0"/>
                </a:solidFill>
              </a:rPr>
              <a:t>as</a:t>
            </a:r>
            <a:r>
              <a:rPr lang="en-US" sz="1600" dirty="0"/>
              <a:t> </a:t>
            </a:r>
            <a:r>
              <a:rPr lang="en-US" sz="1600" dirty="0" err="1"/>
              <a:t>rides_start_time</a:t>
            </a:r>
            <a:endParaRPr lang="en-US" sz="1600" dirty="0"/>
          </a:p>
          <a:p>
            <a:pPr>
              <a:defRPr/>
            </a:pPr>
            <a:r>
              <a:rPr lang="en-US" sz="1600" dirty="0"/>
              <a:t> </a:t>
            </a:r>
            <a:r>
              <a:rPr lang="ru-RU" sz="1600" dirty="0"/>
              <a:t>         </a:t>
            </a:r>
            <a:r>
              <a:rPr lang="en-US" sz="1600" dirty="0">
                <a:solidFill>
                  <a:srgbClr val="0070C0"/>
                </a:solidFill>
              </a:rPr>
              <a:t>from</a:t>
            </a:r>
            <a:r>
              <a:rPr lang="en-US" sz="1600" dirty="0"/>
              <a:t> </a:t>
            </a:r>
            <a:r>
              <a:rPr lang="en-US" sz="1600" dirty="0" err="1"/>
              <a:t>datasets.trips_mergetree</a:t>
            </a:r>
            <a:endParaRPr lang="en-US" sz="1600" dirty="0"/>
          </a:p>
          <a:p>
            <a:pPr>
              <a:defRPr/>
            </a:pPr>
            <a:r>
              <a:rPr lang="en-US" sz="1600" dirty="0"/>
              <a:t> </a:t>
            </a:r>
            <a:r>
              <a:rPr lang="ru-RU" sz="1600" dirty="0"/>
              <a:t>         </a:t>
            </a:r>
            <a:r>
              <a:rPr lang="en-US" sz="1600" dirty="0">
                <a:solidFill>
                  <a:srgbClr val="0070C0"/>
                </a:solidFill>
              </a:rPr>
              <a:t>where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7030A0"/>
                </a:solidFill>
              </a:rPr>
              <a:t>pickup_datetime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70C0"/>
                </a:solidFill>
              </a:rPr>
              <a:t>between</a:t>
            </a:r>
            <a:r>
              <a:rPr lang="en-US" sz="1600" dirty="0"/>
              <a:t> </a:t>
            </a:r>
            <a:r>
              <a:rPr lang="en-US" sz="1600" dirty="0">
                <a:solidFill>
                  <a:srgbClr val="00B050"/>
                </a:solidFill>
              </a:rPr>
              <a:t>'2015-01-01 00:00:00</a:t>
            </a:r>
            <a:r>
              <a:rPr lang="en-US" sz="1600" dirty="0"/>
              <a:t>' and </a:t>
            </a:r>
            <a:r>
              <a:rPr lang="en-US" sz="1600" dirty="0">
                <a:solidFill>
                  <a:srgbClr val="00B050"/>
                </a:solidFill>
              </a:rPr>
              <a:t>'2015-01-01 12:00:00'</a:t>
            </a:r>
            <a:endParaRPr dirty="0"/>
          </a:p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 </a:t>
            </a:r>
            <a:r>
              <a:rPr lang="ru-RU" sz="1600" dirty="0">
                <a:solidFill>
                  <a:srgbClr val="0070C0"/>
                </a:solidFill>
              </a:rPr>
              <a:t>         </a:t>
            </a:r>
            <a:r>
              <a:rPr lang="en-US" sz="1600" dirty="0">
                <a:solidFill>
                  <a:srgbClr val="0070C0"/>
                </a:solidFill>
              </a:rPr>
              <a:t>ORDER BY </a:t>
            </a:r>
            <a:r>
              <a:rPr lang="en-US" sz="1600" dirty="0" err="1">
                <a:solidFill>
                  <a:srgbClr val="7030A0"/>
                </a:solidFill>
              </a:rPr>
              <a:t>pickup_datetime</a:t>
            </a:r>
            <a:r>
              <a:rPr lang="en-US" sz="1600" dirty="0">
                <a:solidFill>
                  <a:srgbClr val="7030A0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ASC</a:t>
            </a:r>
            <a:endParaRPr dirty="0"/>
          </a:p>
          <a:p>
            <a:pPr>
              <a:defRPr/>
            </a:pPr>
            <a:r>
              <a:rPr lang="en-US" sz="1600" dirty="0"/>
              <a:t> </a:t>
            </a:r>
            <a:r>
              <a:rPr lang="ru-RU" sz="1600" dirty="0"/>
              <a:t>          </a:t>
            </a:r>
            <a:r>
              <a:rPr lang="en-US" sz="1600" dirty="0"/>
              <a:t>)</a:t>
            </a:r>
          </a:p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group by </a:t>
            </a:r>
            <a:r>
              <a:rPr lang="en-US" sz="1600" dirty="0"/>
              <a:t>region</a:t>
            </a:r>
            <a:endParaRPr lang="ru-RU" sz="16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45780" y="3982404"/>
            <a:ext cx="3527437" cy="2204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Работа с массивами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>
          <a:xfrm>
            <a:off x="982569" y="622364"/>
            <a:ext cx="9726295" cy="823912"/>
          </a:xfrm>
        </p:spPr>
        <p:txBody>
          <a:bodyPr/>
          <a:lstStyle/>
          <a:p>
            <a:pPr marL="0" indent="0">
              <a:lnSpc>
                <a:spcPct val="80000"/>
              </a:lnSpc>
              <a:buNone/>
              <a:defRPr/>
            </a:pPr>
            <a:r>
              <a:rPr lang="ru-RU" sz="3000"/>
              <a:t>Получим отсортированную последовательность времени начала заказа по региону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37</a:t>
            </a:fld>
            <a:endParaRPr lang="ru-RU"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982569" y="1665812"/>
            <a:ext cx="78538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select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7030A0"/>
                </a:solidFill>
              </a:rPr>
              <a:t>pickup_boroname</a:t>
            </a:r>
            <a:r>
              <a:rPr lang="en-US" sz="1600" dirty="0">
                <a:solidFill>
                  <a:srgbClr val="000000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ru-RU" sz="1600" dirty="0">
                <a:solidFill>
                  <a:srgbClr val="000000"/>
                </a:solidFill>
              </a:rPr>
              <a:t>        </a:t>
            </a:r>
            <a:r>
              <a:rPr lang="en-US" sz="1600" dirty="0" err="1">
                <a:solidFill>
                  <a:srgbClr val="000000"/>
                </a:solidFill>
              </a:rPr>
              <a:t>arrayReverseSort</a:t>
            </a:r>
            <a:r>
              <a:rPr lang="en-US" sz="1600" dirty="0">
                <a:solidFill>
                  <a:srgbClr val="000000"/>
                </a:solidFill>
              </a:rPr>
              <a:t>(</a:t>
            </a:r>
            <a:r>
              <a:rPr lang="en-US" sz="1600" dirty="0" err="1">
                <a:solidFill>
                  <a:srgbClr val="000000"/>
                </a:solidFill>
              </a:rPr>
              <a:t>groupArray</a:t>
            </a:r>
            <a:r>
              <a:rPr lang="en-US" sz="1600" dirty="0">
                <a:solidFill>
                  <a:srgbClr val="000000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pickup_datetime</a:t>
            </a:r>
            <a:r>
              <a:rPr lang="en-US" sz="1600" dirty="0">
                <a:solidFill>
                  <a:srgbClr val="000000"/>
                </a:solidFill>
              </a:rPr>
              <a:t>)) </a:t>
            </a:r>
            <a:r>
              <a:rPr lang="en-US" sz="1600" dirty="0">
                <a:solidFill>
                  <a:srgbClr val="0070C0"/>
                </a:solidFill>
              </a:rPr>
              <a:t>as </a:t>
            </a:r>
            <a:r>
              <a:rPr lang="en-US" sz="1600" dirty="0" err="1">
                <a:solidFill>
                  <a:srgbClr val="000000"/>
                </a:solidFill>
              </a:rPr>
              <a:t>sorted_times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from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datasets.trips_mergetree</a:t>
            </a:r>
            <a:endParaRPr lang="en-US" sz="1600" dirty="0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where </a:t>
            </a:r>
            <a:r>
              <a:rPr lang="en-US" sz="1600" dirty="0" err="1">
                <a:solidFill>
                  <a:srgbClr val="7030A0"/>
                </a:solidFill>
              </a:rPr>
              <a:t>pickup_datetime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between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'2015-01-01 00:00:00</a:t>
            </a:r>
            <a:r>
              <a:rPr lang="en-US" sz="1600" dirty="0">
                <a:solidFill>
                  <a:srgbClr val="000000"/>
                </a:solidFill>
              </a:rPr>
              <a:t>' and </a:t>
            </a:r>
            <a:r>
              <a:rPr lang="en-US" sz="1600" dirty="0">
                <a:solidFill>
                  <a:srgbClr val="00B050"/>
                </a:solidFill>
              </a:rPr>
              <a:t>'2015-01-02 00:00:00</a:t>
            </a:r>
            <a:r>
              <a:rPr lang="en-US" sz="1600" dirty="0">
                <a:solidFill>
                  <a:srgbClr val="000000"/>
                </a:solidFill>
              </a:rPr>
              <a:t>'</a:t>
            </a:r>
            <a:endParaRPr dirty="0"/>
          </a:p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group by </a:t>
            </a:r>
            <a:r>
              <a:rPr lang="en-US" sz="1600" dirty="0" err="1">
                <a:solidFill>
                  <a:srgbClr val="7030A0"/>
                </a:solidFill>
              </a:rPr>
              <a:t>pickup_boroname</a:t>
            </a:r>
            <a:r>
              <a:rPr lang="en-US" sz="1600" dirty="0">
                <a:solidFill>
                  <a:srgbClr val="7030A0"/>
                </a:solidFill>
              </a:rPr>
              <a:t>;</a:t>
            </a:r>
            <a:endParaRPr lang="ru-RU" sz="1600" dirty="0">
              <a:solidFill>
                <a:srgbClr val="7030A0"/>
              </a:solidFill>
            </a:endParaRPr>
          </a:p>
        </p:txBody>
      </p:sp>
      <p:pic>
        <p:nvPicPr>
          <p:cNvPr id="7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17371" y="3617744"/>
            <a:ext cx="6656689" cy="15430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lvl="0">
              <a:lnSpc>
                <a:spcPct val="70000"/>
              </a:lnSpc>
              <a:defRPr/>
            </a:pPr>
            <a:r>
              <a:rPr lang="ru-RU" sz="3700"/>
              <a:t>Работа с географическими координатами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>
          <a:xfrm>
            <a:off x="982569" y="622364"/>
            <a:ext cx="9726295" cy="82391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dirty="0"/>
              <a:t>Нудная информация (</a:t>
            </a:r>
            <a:r>
              <a:rPr lang="en-US" dirty="0"/>
              <a:t>https://eng.uber.com/h3/)</a:t>
            </a:r>
            <a:endParaRPr lang="ru-RU" dirty="0"/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39</a:t>
            </a:fld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43726" y="1635092"/>
            <a:ext cx="5403979" cy="4220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Рисунок 4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271950" y="1801801"/>
            <a:ext cx="7147532" cy="4178557"/>
          </a:xfrm>
          <a:prstGeom prst="rect">
            <a:avLst/>
          </a:prstGeom>
        </p:spPr>
      </p:pic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Всем хорошо знакомые строковые СУБД</a:t>
            </a: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4</a:t>
            </a:fld>
            <a:endParaRPr lang="ru-RU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>
          <a:xfrm>
            <a:off x="982569" y="622364"/>
            <a:ext cx="9726295" cy="82391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/>
              <a:t>Рассчитаем показатели по гексагон h3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40</a:t>
            </a:fld>
            <a:endParaRPr lang="ru-RU"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982569" y="1665812"/>
            <a:ext cx="78538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accent4"/>
                </a:solidFill>
              </a:rPr>
              <a:t>select </a:t>
            </a:r>
            <a:r>
              <a:rPr lang="en-US" sz="1600" dirty="0" err="1">
                <a:solidFill>
                  <a:schemeClr val="accent4"/>
                </a:solidFill>
              </a:rPr>
              <a:t>toStartOfHour</a:t>
            </a:r>
            <a:r>
              <a:rPr lang="en-US" sz="1600" dirty="0">
                <a:solidFill>
                  <a:schemeClr val="accent4"/>
                </a:solidFill>
              </a:rPr>
              <a:t>(</a:t>
            </a:r>
            <a:r>
              <a:rPr lang="en-US" sz="1600" dirty="0" err="1">
                <a:solidFill>
                  <a:srgbClr val="7030A0"/>
                </a:solidFill>
              </a:rPr>
              <a:t>pickup_datetime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  <a:r>
              <a:rPr lang="en-US" sz="1600" dirty="0">
                <a:solidFill>
                  <a:srgbClr val="0070C0"/>
                </a:solidFill>
              </a:rPr>
              <a:t>as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time_interval</a:t>
            </a:r>
            <a:r>
              <a:rPr lang="en-US" sz="1600" dirty="0">
                <a:solidFill>
                  <a:schemeClr val="accent4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sz="1600" dirty="0">
                <a:solidFill>
                  <a:schemeClr val="accent4"/>
                </a:solidFill>
              </a:rPr>
              <a:t> geoToH3(</a:t>
            </a:r>
            <a:r>
              <a:rPr lang="en-US" sz="1600" dirty="0">
                <a:solidFill>
                  <a:srgbClr val="7030A0"/>
                </a:solidFill>
              </a:rPr>
              <a:t>pickup_longitude,pickup_latitude,6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  <a:r>
              <a:rPr lang="en-US" sz="1600" dirty="0">
                <a:solidFill>
                  <a:srgbClr val="0070C0"/>
                </a:solidFill>
              </a:rPr>
              <a:t>as</a:t>
            </a:r>
            <a:r>
              <a:rPr lang="en-US" sz="1600" dirty="0">
                <a:solidFill>
                  <a:schemeClr val="accent4"/>
                </a:solidFill>
              </a:rPr>
              <a:t> h3,</a:t>
            </a:r>
            <a:endParaRPr dirty="0"/>
          </a:p>
          <a:p>
            <a:pPr>
              <a:defRPr/>
            </a:pPr>
            <a:r>
              <a:rPr lang="en-US" sz="1600" dirty="0">
                <a:solidFill>
                  <a:schemeClr val="accent4"/>
                </a:solidFill>
              </a:rPr>
              <a:t> count(</a:t>
            </a:r>
            <a:r>
              <a:rPr lang="en-US" sz="1600" dirty="0" err="1">
                <a:solidFill>
                  <a:srgbClr val="7030A0"/>
                </a:solidFill>
              </a:rPr>
              <a:t>trip_id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  <a:r>
              <a:rPr lang="en-US" sz="1600" dirty="0">
                <a:solidFill>
                  <a:srgbClr val="0070C0"/>
                </a:solidFill>
              </a:rPr>
              <a:t>as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number_of_rides</a:t>
            </a:r>
            <a:r>
              <a:rPr lang="en-US" sz="1600" dirty="0">
                <a:solidFill>
                  <a:schemeClr val="accent4"/>
                </a:solidFill>
              </a:rPr>
              <a:t>,</a:t>
            </a:r>
            <a:endParaRPr dirty="0"/>
          </a:p>
          <a:p>
            <a:pPr>
              <a:defRPr/>
            </a:pPr>
            <a:r>
              <a:rPr lang="en-US" sz="1600" dirty="0">
                <a:solidFill>
                  <a:schemeClr val="accent4"/>
                </a:solidFill>
              </a:rPr>
              <a:t> median(</a:t>
            </a:r>
            <a:r>
              <a:rPr lang="en-US" sz="1600" dirty="0" err="1">
                <a:solidFill>
                  <a:srgbClr val="7030A0"/>
                </a:solidFill>
              </a:rPr>
              <a:t>total_amount</a:t>
            </a:r>
            <a:r>
              <a:rPr lang="en-US" sz="1600" dirty="0">
                <a:solidFill>
                  <a:schemeClr val="accent4"/>
                </a:solidFill>
              </a:rPr>
              <a:t>) </a:t>
            </a:r>
            <a:r>
              <a:rPr lang="en-US" sz="1600" dirty="0">
                <a:solidFill>
                  <a:srgbClr val="0070C0"/>
                </a:solidFill>
              </a:rPr>
              <a:t>as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average_total_amount</a:t>
            </a:r>
            <a:endParaRPr lang="en-US" sz="1600" dirty="0">
              <a:solidFill>
                <a:schemeClr val="accent4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from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 err="1">
                <a:solidFill>
                  <a:schemeClr val="accent4"/>
                </a:solidFill>
              </a:rPr>
              <a:t>datasets.trips_mergetree</a:t>
            </a:r>
            <a:endParaRPr lang="en-US" sz="1600" dirty="0">
              <a:solidFill>
                <a:schemeClr val="accent4"/>
              </a:solidFill>
            </a:endParaRPr>
          </a:p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where </a:t>
            </a:r>
            <a:r>
              <a:rPr lang="en-US" sz="1600" dirty="0" err="1">
                <a:solidFill>
                  <a:srgbClr val="7030A0"/>
                </a:solidFill>
              </a:rPr>
              <a:t>pickup_datetime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>
                <a:solidFill>
                  <a:srgbClr val="0070C0"/>
                </a:solidFill>
              </a:rPr>
              <a:t>between</a:t>
            </a:r>
            <a:r>
              <a:rPr lang="en-US" sz="1600" dirty="0">
                <a:solidFill>
                  <a:schemeClr val="accent4"/>
                </a:solidFill>
              </a:rPr>
              <a:t> </a:t>
            </a:r>
            <a:r>
              <a:rPr lang="en-US" sz="1600" dirty="0">
                <a:solidFill>
                  <a:srgbClr val="00B050"/>
                </a:solidFill>
              </a:rPr>
              <a:t>'2015-10-25 00:00:00</a:t>
            </a:r>
            <a:r>
              <a:rPr lang="en-US" sz="1600" dirty="0">
                <a:solidFill>
                  <a:schemeClr val="accent4"/>
                </a:solidFill>
              </a:rPr>
              <a:t>' and </a:t>
            </a:r>
            <a:r>
              <a:rPr lang="en-US" sz="1600" dirty="0">
                <a:solidFill>
                  <a:srgbClr val="00B050"/>
                </a:solidFill>
              </a:rPr>
              <a:t>'2015-10-26 00:00:00</a:t>
            </a:r>
            <a:r>
              <a:rPr lang="en-US" sz="1600" dirty="0">
                <a:solidFill>
                  <a:schemeClr val="accent4"/>
                </a:solidFill>
              </a:rPr>
              <a:t>'</a:t>
            </a:r>
            <a:endParaRPr dirty="0"/>
          </a:p>
          <a:p>
            <a:pPr>
              <a:defRPr/>
            </a:pPr>
            <a:r>
              <a:rPr lang="en-US" sz="1600" dirty="0">
                <a:solidFill>
                  <a:srgbClr val="0070C0"/>
                </a:solidFill>
              </a:rPr>
              <a:t>group by </a:t>
            </a:r>
            <a:r>
              <a:rPr lang="en-US" sz="1600" dirty="0">
                <a:solidFill>
                  <a:schemeClr val="accent4"/>
                </a:solidFill>
              </a:rPr>
              <a:t>time_interval,h3;</a:t>
            </a:r>
            <a:endParaRPr lang="ru-RU" sz="1600" dirty="0">
              <a:solidFill>
                <a:schemeClr val="accent4"/>
              </a:solidFill>
            </a:endParaRPr>
          </a:p>
        </p:txBody>
      </p:sp>
      <p:pic>
        <p:nvPicPr>
          <p:cNvPr id="7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220131" y="3701231"/>
            <a:ext cx="7251170" cy="22261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>
          <a:xfrm>
            <a:off x="982569" y="622364"/>
            <a:ext cx="9726295" cy="82391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/>
              <a:t>Задание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41</a:t>
            </a:fld>
            <a:endParaRPr lang="ru-RU"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982568" y="1669081"/>
            <a:ext cx="98073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 sz="1600" dirty="0"/>
              <a:t>Рассчитайте суммарную выручку (оплата + чаевые), средний чек для поездок, где были чаевые, количество поездок, где оплата была наличными(CSH) за весь день 2014-02-05, сгруппируйте по </a:t>
            </a:r>
            <a:r>
              <a:rPr lang="ru-RU" sz="1600" dirty="0" err="1"/>
              <a:t>гексагонам</a:t>
            </a:r>
            <a:r>
              <a:rPr lang="ru-RU" sz="1600" dirty="0"/>
              <a:t>.</a:t>
            </a:r>
            <a:endParaRPr lang="ru-RU" sz="1600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1"/>
          <p:cNvSpPr>
            <a:spLocks noGrp="1"/>
          </p:cNvSpPr>
          <p:nvPr>
            <p:ph type="body" sz="quarter" idx="14"/>
          </p:nvPr>
        </p:nvSpPr>
        <p:spPr bwMode="auto">
          <a:xfrm>
            <a:off x="982569" y="1620708"/>
            <a:ext cx="9300277" cy="1305235"/>
          </a:xfrm>
        </p:spPr>
        <p:txBody>
          <a:bodyPr/>
          <a:lstStyle/>
          <a:p>
            <a:pPr>
              <a:defRPr/>
            </a:pPr>
            <a:r>
              <a:rPr lang="ru-RU"/>
              <a:t>База данных, в которой данные хранятся не по строкам, а по столбцам. В</a:t>
            </a:r>
            <a:endParaRPr/>
          </a:p>
          <a:p>
            <a:pPr>
              <a:defRPr/>
            </a:pPr>
            <a:r>
              <a:rPr lang="ru-RU"/>
              <a:t>ней «соседними» являются не данные из двух столбцов одной и той же</a:t>
            </a:r>
            <a:endParaRPr/>
          </a:p>
          <a:p>
            <a:pPr>
              <a:defRPr/>
            </a:pPr>
            <a:r>
              <a:rPr lang="ru-RU"/>
              <a:t>строки, а данные из одного и того же столбца, но из разных строк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Колоночные базы данных</a:t>
            </a: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5</a:t>
            </a:fld>
            <a:endParaRPr lang="ru-RU"/>
          </a:p>
        </p:txBody>
      </p:sp>
      <p:pic>
        <p:nvPicPr>
          <p:cNvPr id="7" name="object 2"/>
          <p:cNvPicPr/>
          <p:nvPr/>
        </p:nvPicPr>
        <p:blipFill>
          <a:blip r:embed="rId2"/>
          <a:stretch/>
        </p:blipFill>
        <p:spPr bwMode="auto">
          <a:xfrm>
            <a:off x="2569804" y="3025833"/>
            <a:ext cx="6551822" cy="3385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1"/>
          <p:cNvSpPr>
            <a:spLocks noGrp="1"/>
          </p:cNvSpPr>
          <p:nvPr>
            <p:ph type="body" sz="quarter" idx="14"/>
          </p:nvPr>
        </p:nvSpPr>
        <p:spPr bwMode="auto">
          <a:xfrm>
            <a:off x="982569" y="4578603"/>
            <a:ext cx="9167273" cy="1305235"/>
          </a:xfrm>
        </p:spPr>
        <p:txBody>
          <a:bodyPr/>
          <a:lstStyle/>
          <a:p>
            <a:pPr>
              <a:defRPr/>
            </a:pPr>
            <a:r>
              <a:rPr lang="ru-RU"/>
              <a:t>В строковой СУБД данные хранятся по строкам. В</a:t>
            </a:r>
            <a:endParaRPr/>
          </a:p>
          <a:p>
            <a:pPr>
              <a:defRPr/>
            </a:pPr>
            <a:r>
              <a:rPr lang="ru-RU"/>
              <a:t>нашем случае каждая строка содержит характеристики</a:t>
            </a:r>
            <a:endParaRPr/>
          </a:p>
          <a:p>
            <a:pPr>
              <a:defRPr/>
            </a:pPr>
            <a:r>
              <a:rPr lang="ru-RU"/>
              <a:t>конкретного клиента (дату, ОС мобильного телефона).</a:t>
            </a:r>
          </a:p>
        </p:txBody>
      </p:sp>
      <p:sp>
        <p:nvSpPr>
          <p:cNvPr id="5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Допустим, у нас есть таблица</a:t>
            </a:r>
          </a:p>
        </p:txBody>
      </p:sp>
      <p:sp>
        <p:nvSpPr>
          <p:cNvPr id="6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6</a:t>
            </a:fld>
            <a:endParaRPr lang="ru-RU"/>
          </a:p>
        </p:txBody>
      </p:sp>
      <p:pic>
        <p:nvPicPr>
          <p:cNvPr id="7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06107" y="2109127"/>
            <a:ext cx="6879217" cy="15843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А в колоночной так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7</a:t>
            </a:fld>
            <a:endParaRPr lang="ru-RU"/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/>
          </p:nvPr>
        </p:nvSpPr>
        <p:spPr bwMode="auto">
          <a:xfrm>
            <a:off x="982569" y="1612532"/>
            <a:ext cx="9726296" cy="3744781"/>
          </a:xfrm>
        </p:spPr>
        <p:txBody>
          <a:bodyPr/>
          <a:lstStyle/>
          <a:p>
            <a:pPr>
              <a:defRPr/>
            </a:pPr>
            <a:r>
              <a:rPr lang="ru-RU"/>
              <a:t>Таблица</a:t>
            </a:r>
            <a:endParaRPr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3194454" y="2320687"/>
            <a:ext cx="5302523" cy="118751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 bwMode="auto">
          <a:xfrm>
            <a:off x="982569" y="3743098"/>
            <a:ext cx="2037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/>
              <a:t>Как хранятся данные</a:t>
            </a:r>
            <a:endParaRPr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194454" y="4709373"/>
            <a:ext cx="5454930" cy="660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Колоночные СУБД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8</a:t>
            </a:fld>
            <a:endParaRPr lang="ru-RU"/>
          </a:p>
        </p:txBody>
      </p:sp>
      <p:pic>
        <p:nvPicPr>
          <p:cNvPr id="6" name="Рисунок 1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520227" y="1891308"/>
            <a:ext cx="6650978" cy="38264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Текст 2"/>
          <p:cNvSpPr>
            <a:spLocks noGrp="1"/>
          </p:cNvSpPr>
          <p:nvPr>
            <p:ph type="body" sz="quarter" idx="13"/>
          </p:nvPr>
        </p:nvSpPr>
        <p:spPr bwMode="auto"/>
        <p:txBody>
          <a:bodyPr/>
          <a:lstStyle/>
          <a:p>
            <a:pPr marL="0" indent="0">
              <a:buNone/>
              <a:defRPr/>
            </a:pPr>
            <a:r>
              <a:rPr lang="ru-RU"/>
              <a:t>А какая разница для аналитика?</a:t>
            </a:r>
          </a:p>
        </p:txBody>
      </p:sp>
      <p:sp>
        <p:nvSpPr>
          <p:cNvPr id="5" name="Номер слайда 3"/>
          <p:cNvSpPr>
            <a:spLocks noGrp="1"/>
          </p:cNvSpPr>
          <p:nvPr>
            <p:ph type="sldNum" sz="quarter" idx="4"/>
          </p:nvPr>
        </p:nvSpPr>
        <p:spPr bwMode="auto"/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SzPct val="100000"/>
              <a:buFont typeface="Arial"/>
              <a:buNone/>
              <a:defRPr/>
            </a:pPr>
            <a:r>
              <a:rPr lang="en-US"/>
              <a:t>#0</a:t>
            </a:r>
            <a:fld id="{0323F08B-D032-4F67-8371-8DFB6E3A69CA}" type="slidenum">
              <a:rPr/>
              <a:t>9</a:t>
            </a:fld>
            <a:endParaRPr lang="ru-RU"/>
          </a:p>
        </p:txBody>
      </p:sp>
      <p:sp>
        <p:nvSpPr>
          <p:cNvPr id="6" name="Прямоугольник 4"/>
          <p:cNvSpPr/>
          <p:nvPr/>
        </p:nvSpPr>
        <p:spPr bwMode="auto">
          <a:xfrm>
            <a:off x="982568" y="1612532"/>
            <a:ext cx="97262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ru-RU"/>
              <a:t>Большой % задач аналитика, решаемых с помощью запросов к базе данных так или иначе связан с агрегацией. </a:t>
            </a:r>
          </a:p>
          <a:p>
            <a:pPr>
              <a:defRPr/>
            </a:pPr>
            <a:endParaRPr lang="ru-RU"/>
          </a:p>
          <a:p>
            <a:pPr>
              <a:defRPr/>
            </a:pPr>
            <a:r>
              <a:rPr lang="ru-RU"/>
              <a:t>Выручка по месяцам или годам, количество пользователей за определенный временной интервал или более сложные вещи (разумеется, более сложные)</a:t>
            </a:r>
            <a:endParaRPr/>
          </a:p>
        </p:txBody>
      </p:sp>
      <p:pic>
        <p:nvPicPr>
          <p:cNvPr id="7" name="object 2"/>
          <p:cNvPicPr/>
          <p:nvPr/>
        </p:nvPicPr>
        <p:blipFill>
          <a:blip r:embed="rId2"/>
          <a:stretch/>
        </p:blipFill>
        <p:spPr bwMode="auto">
          <a:xfrm>
            <a:off x="2813667" y="3208713"/>
            <a:ext cx="6064095" cy="30941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323332"/>
      </a:dk1>
      <a:lt1>
        <a:srgbClr val="FFFFFF"/>
      </a:lt1>
      <a:dk2>
        <a:srgbClr val="A7A7A7"/>
      </a:dk2>
      <a:lt2>
        <a:srgbClr val="535353"/>
      </a:lt2>
      <a:accent1>
        <a:srgbClr val="FB2B38"/>
      </a:accent1>
      <a:accent2>
        <a:srgbClr val="74777B"/>
      </a:accent2>
      <a:accent3>
        <a:srgbClr val="E6E7E8"/>
      </a:accent3>
      <a:accent4>
        <a:srgbClr val="020302"/>
      </a:accent4>
      <a:accent5>
        <a:srgbClr val="FEFFFF"/>
      </a:accent5>
      <a:accent6>
        <a:srgbClr val="8E8F8F"/>
      </a:accent6>
      <a:hlink>
        <a:srgbClr val="0000FF"/>
      </a:hlink>
      <a:folHlink>
        <a:srgbClr val="FF00FF"/>
      </a:folHlink>
    </a:clrScheme>
    <a:fontScheme name="Другая 110">
      <a:majorFont>
        <a:latin typeface="Proxima Nova Bold"/>
        <a:ea typeface="Calibri"/>
        <a:cs typeface="Calibri"/>
      </a:majorFont>
      <a:minorFont>
        <a:latin typeface="Proxima Nova Regular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5">
            <a:hueOff val="-10800000"/>
            <a:satOff val="-100001"/>
          </a:schemeClr>
        </a:solidFill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spDef>
    <a:lnDef>
      <a:spPr bwMode="auto">
        <a:prstGeom prst="rect">
          <a:avLst/>
        </a:prstGeom>
        <a:noFill/>
        <a:ln w="12700" cap="flat">
          <a:solidFill>
            <a:schemeClr val="accent1"/>
          </a:solidFill>
          <a:prstDash val="solid"/>
          <a:miter lim="8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lnDef>
    <a:txDef>
      <a:spPr bwMode="auto">
        <a:prstGeom prst="rect">
          <a:avLst/>
        </a:prstGeom>
        <a:noFill/>
        <a:ln w="12700" cap="flat">
          <a:noFill/>
          <a:miter lim="400000"/>
        </a:ln>
      </a:spPr>
      <a:bodyPr/>
      <a:lstStyle/>
      <a:style>
        <a:lnRef idx="0">
          <a:srgbClr val="000000"/>
        </a:lnRef>
        <a:fillRef idx="0">
          <a:srgbClr val="000000"/>
        </a:fillRef>
        <a:effectRef idx="0">
          <a:srgbClr val="00000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Презентация1</Template>
  <TotalTime>170</TotalTime>
  <Words>1638</Words>
  <Application>Microsoft Office PowerPoint</Application>
  <DocSecurity>0</DocSecurity>
  <PresentationFormat>Широкоэкранный</PresentationFormat>
  <Paragraphs>236</Paragraphs>
  <Slides>42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42</vt:i4>
      </vt:variant>
    </vt:vector>
  </HeadingPairs>
  <TitlesOfParts>
    <vt:vector size="49" baseType="lpstr">
      <vt:lpstr>Arial</vt:lpstr>
      <vt:lpstr>Calibri</vt:lpstr>
      <vt:lpstr>Proxima Nova Bold</vt:lpstr>
      <vt:lpstr>Proxima Nova Light</vt:lpstr>
      <vt:lpstr>Proxima Nova Regular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>Mail.ru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>Greim Elizaveta</dc:creator>
  <cp:keywords/>
  <dc:description/>
  <cp:lastModifiedBy>Voronkov Stanislav</cp:lastModifiedBy>
  <cp:revision>23</cp:revision>
  <dcterms:created xsi:type="dcterms:W3CDTF">2020-09-07T20:56:19Z</dcterms:created>
  <dcterms:modified xsi:type="dcterms:W3CDTF">2020-10-28T14:01:44Z</dcterms:modified>
  <cp:category/>
  <dc:identifier/>
  <cp:contentStatus/>
  <dc:language/>
  <cp:version/>
</cp:coreProperties>
</file>